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7" r:id="rId5"/>
    <p:sldId id="298" r:id="rId6"/>
    <p:sldId id="321" r:id="rId7"/>
    <p:sldId id="322" r:id="rId8"/>
    <p:sldId id="323" r:id="rId9"/>
    <p:sldId id="272" r:id="rId10"/>
    <p:sldId id="305" r:id="rId11"/>
    <p:sldId id="289" r:id="rId12"/>
    <p:sldId id="301" r:id="rId13"/>
    <p:sldId id="317" r:id="rId14"/>
    <p:sldId id="319" r:id="rId15"/>
    <p:sldId id="318" r:id="rId16"/>
    <p:sldId id="300" r:id="rId17"/>
    <p:sldId id="324" r:id="rId18"/>
    <p:sldId id="273" r:id="rId19"/>
    <p:sldId id="306" r:id="rId20"/>
    <p:sldId id="307" r:id="rId21"/>
    <p:sldId id="309" r:id="rId22"/>
    <p:sldId id="308" r:id="rId23"/>
    <p:sldId id="310" r:id="rId24"/>
    <p:sldId id="315" r:id="rId25"/>
    <p:sldId id="316"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10/23/2025</a:t>
            </a:fld>
            <a:endParaRPr lang="en-US"/>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10/23/2025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a:t>Slide 1--Title Slide</a:t>
            </a:r>
            <a:r>
              <a:rPr lang="en-US"/>
              <a:t> Speaker Notes:</a:t>
            </a:r>
          </a:p>
          <a:p>
            <a:r>
              <a:rPr lang="en-US"/>
              <a:t>Good afternoon everyone and thank you for joining us.</a:t>
            </a:r>
            <a:br>
              <a:rPr lang="en-US"/>
            </a:br>
            <a:r>
              <a:rPr lang="en-US"/>
              <a:t>Our team analyzed </a:t>
            </a:r>
            <a:r>
              <a:rPr lang="en-US" b="1"/>
              <a:t>WeGo Public Transit’s bus system</a:t>
            </a:r>
            <a:r>
              <a:rPr lang="en-US"/>
              <a:t>, which serves the Greater Nashville and Davidson County area.</a:t>
            </a:r>
          </a:p>
          <a:p>
            <a:r>
              <a:rPr lang="en-US"/>
              <a:t>Our goal was to use </a:t>
            </a:r>
            <a:r>
              <a:rPr lang="en-US" b="1"/>
              <a:t>data</a:t>
            </a:r>
            <a:r>
              <a:rPr lang="en-US"/>
              <a:t> to understand what affects </a:t>
            </a:r>
            <a:r>
              <a:rPr lang="en-US" b="1"/>
              <a:t>on-time performance</a:t>
            </a:r>
            <a:r>
              <a:rPr lang="en-US"/>
              <a:t> — things like routes, driver behavior, and even the time of day.</a:t>
            </a:r>
          </a:p>
          <a:p>
            <a:r>
              <a:rPr lang="en-US"/>
              <a:t>By studying these patterns, we hope to identify where WeGo could improve reliability and make commuting smoother for passengers.</a:t>
            </a:r>
          </a:p>
        </p:txBody>
      </p:sp>
      <p:sp>
        <p:nvSpPr>
          <p:cNvPr id="4" name="Slide Number Placeholder 3"/>
          <p:cNvSpPr>
            <a:spLocks noGrp="1"/>
          </p:cNvSpPr>
          <p:nvPr>
            <p:ph type="sldNum" sz="quarter" idx="5"/>
          </p:nvPr>
        </p:nvSpPr>
        <p:spPr/>
        <p:txBody>
          <a:bodyPr/>
          <a:lstStyle/>
          <a:p>
            <a:fld id="{6DC51814-3B91-4036-94D2-3977634EE214}" type="slidenum">
              <a:rPr lang="en-US" smtClean="0"/>
              <a:t>1</a:t>
            </a:fld>
            <a:endParaRPr lang="en-US"/>
          </a:p>
        </p:txBody>
      </p:sp>
    </p:spTree>
    <p:extLst>
      <p:ext uri="{BB962C8B-B14F-4D97-AF65-F5344CB8AC3E}">
        <p14:creationId xmlns:p14="http://schemas.microsoft.com/office/powerpoint/2010/main" val="2678153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F7B22-554F-5151-A857-292F5D2284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45439-A2F4-B4AB-39D1-A686A06A1C7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C65732A-BBCA-B5E7-EB61-6520AEF6ACA5}"/>
              </a:ext>
            </a:extLst>
          </p:cNvPr>
          <p:cNvSpPr>
            <a:spLocks noGrp="1"/>
          </p:cNvSpPr>
          <p:nvPr>
            <p:ph type="body" idx="1"/>
          </p:nvPr>
        </p:nvSpPr>
        <p:spPr/>
        <p:txBody>
          <a:bodyPr/>
          <a:lstStyle/>
          <a:p>
            <a:r>
              <a:rPr lang="en-US" b="1"/>
              <a:t>Operator (Driver) Impact</a:t>
            </a:r>
            <a:r>
              <a:rPr lang="en-US"/>
              <a:t> Speaker Notes:</a:t>
            </a:r>
          </a:p>
          <a:p>
            <a:r>
              <a:rPr lang="en-US"/>
              <a:t>Operator performance varies ~-0.35 to 0.18</a:t>
            </a:r>
            <a:endParaRPr lang="en-US">
              <a:ea typeface="Calibri"/>
              <a:cs typeface="Calibri"/>
            </a:endParaRPr>
          </a:p>
          <a:p>
            <a:r>
              <a:rPr lang="en-US"/>
              <a:t>Differences shrink after adjusting for route; conditions more impactful than driver.</a:t>
            </a:r>
            <a:endParaRPr lang="en-US">
              <a:ea typeface="Calibri"/>
              <a:cs typeface="Calibri"/>
            </a:endParaRPr>
          </a:p>
          <a:p>
            <a:r>
              <a:rPr lang="en-US"/>
              <a:t>Top operators can share best practices.</a:t>
            </a:r>
            <a:endParaRPr lang="en-US">
              <a:ea typeface="Calibri"/>
              <a:cs typeface="Calibri"/>
            </a:endParaRPr>
          </a:p>
        </p:txBody>
      </p:sp>
      <p:sp>
        <p:nvSpPr>
          <p:cNvPr id="4" name="Slide Number Placeholder 3">
            <a:extLst>
              <a:ext uri="{FF2B5EF4-FFF2-40B4-BE49-F238E27FC236}">
                <a16:creationId xmlns:a16="http://schemas.microsoft.com/office/drawing/2014/main" id="{3ADFA33D-890F-3737-57C6-219BB68DF5E4}"/>
              </a:ext>
            </a:extLst>
          </p:cNvPr>
          <p:cNvSpPr>
            <a:spLocks noGrp="1"/>
          </p:cNvSpPr>
          <p:nvPr>
            <p:ph type="sldNum" sz="quarter" idx="5"/>
          </p:nvPr>
        </p:nvSpPr>
        <p:spPr/>
        <p:txBody>
          <a:bodyPr/>
          <a:lstStyle/>
          <a:p>
            <a:fld id="{6DC51814-3B91-4036-94D2-3977634EE214}" type="slidenum">
              <a:rPr lang="en-US" smtClean="0"/>
              <a:t>10</a:t>
            </a:fld>
            <a:endParaRPr lang="en-US"/>
          </a:p>
        </p:txBody>
      </p:sp>
    </p:spTree>
    <p:extLst>
      <p:ext uri="{BB962C8B-B14F-4D97-AF65-F5344CB8AC3E}">
        <p14:creationId xmlns:p14="http://schemas.microsoft.com/office/powerpoint/2010/main" val="61926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we’re looking at the distribution of the ratio between </a:t>
            </a:r>
            <a:r>
              <a:rPr lang="en-US" b="1"/>
              <a:t>actual and scheduled headway,</a:t>
            </a:r>
            <a:r>
              <a:rPr lang="en-US"/>
              <a:t> how early or late buses are spaced relative to planned timing.</a:t>
            </a:r>
          </a:p>
          <a:p>
            <a:r>
              <a:rPr lang="en-US"/>
              <a:t>Most buses cluster around a ratio of 1.0, meaning they’re spaced close to schedule, exactly what we want.</a:t>
            </a:r>
            <a:endParaRPr lang="en-US">
              <a:ea typeface="Calibri"/>
              <a:cs typeface="Calibri"/>
            </a:endParaRPr>
          </a:p>
          <a:p>
            <a:r>
              <a:rPr lang="en-US"/>
              <a:t>Those dashed lines around 0.5 and 1.5 mark our ‘acceptable’ band, so we're working with a plus or minus 50% timing structure. </a:t>
            </a:r>
            <a:endParaRPr lang="en-US">
              <a:ea typeface="Calibri"/>
              <a:cs typeface="Calibri"/>
            </a:endParaRPr>
          </a:p>
          <a:p>
            <a:r>
              <a:rPr lang="en-US"/>
              <a:t>Outside those lines, you can see evidence of </a:t>
            </a:r>
            <a:r>
              <a:rPr lang="en-US" b="1"/>
              <a:t>bunching</a:t>
            </a:r>
            <a:r>
              <a:rPr lang="en-US"/>
              <a:t> (too close together) and </a:t>
            </a:r>
            <a:r>
              <a:rPr lang="en-US" b="1"/>
              <a:t>gapping</a:t>
            </a:r>
            <a:r>
              <a:rPr lang="en-US"/>
              <a:t> (too far apart).”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C51814-3B91-4036-94D2-3977634EE214}" type="slidenum">
              <a:rPr lang="en-US" smtClean="0"/>
              <a:t>11</a:t>
            </a:fld>
            <a:endParaRPr lang="en-US"/>
          </a:p>
        </p:txBody>
      </p:sp>
    </p:spTree>
    <p:extLst>
      <p:ext uri="{BB962C8B-B14F-4D97-AF65-F5344CB8AC3E}">
        <p14:creationId xmlns:p14="http://schemas.microsoft.com/office/powerpoint/2010/main" val="371824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can group those findings into bands to show the percentages of headway observations that fall outside of our acceptable range. </a:t>
            </a:r>
          </a:p>
          <a:p>
            <a:pPr marL="285750" indent="-285750">
              <a:buFont typeface="Arial"/>
              <a:buChar char="•"/>
            </a:pPr>
            <a:r>
              <a:rPr lang="en-US"/>
              <a:t>About </a:t>
            </a:r>
            <a:r>
              <a:rPr lang="en-US" b="1"/>
              <a:t>85%</a:t>
            </a:r>
            <a:r>
              <a:rPr lang="en-US"/>
              <a:t> of observations fall within the normal band.</a:t>
            </a:r>
          </a:p>
          <a:p>
            <a:pPr marL="285750" indent="-285750">
              <a:buFont typeface="Arial"/>
              <a:buChar char="•"/>
            </a:pPr>
            <a:r>
              <a:rPr lang="en-US"/>
              <a:t>Around </a:t>
            </a:r>
            <a:r>
              <a:rPr lang="en-US" b="1"/>
              <a:t>7–8%</a:t>
            </a:r>
            <a:r>
              <a:rPr lang="en-US"/>
              <a:t> show bunching.</a:t>
            </a:r>
          </a:p>
          <a:p>
            <a:pPr marL="285750" indent="-285750">
              <a:buFont typeface="Arial"/>
              <a:buChar char="•"/>
            </a:pPr>
            <a:r>
              <a:rPr lang="en-US"/>
              <a:t>And another </a:t>
            </a:r>
            <a:r>
              <a:rPr lang="en-US" b="1"/>
              <a:t>8%</a:t>
            </a:r>
            <a:r>
              <a:rPr lang="en-US"/>
              <a:t> are gapped.</a:t>
            </a:r>
            <a:endParaRPr lang="en-US">
              <a:ea typeface="Calibri"/>
              <a:cs typeface="Calibri"/>
            </a:endParaRPr>
          </a:p>
          <a:p>
            <a:r>
              <a:rPr lang="en-US"/>
              <a:t>So while the majority of trips maintain expected spacing, about one in six buses experience less than ideal headway, contributing to passenger crowding, long waits, and potential problems downstream.”</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C51814-3B91-4036-94D2-3977634EE214}" type="slidenum">
              <a:rPr lang="en-US" smtClean="0"/>
              <a:t>12</a:t>
            </a:fld>
            <a:endParaRPr lang="en-US"/>
          </a:p>
        </p:txBody>
      </p:sp>
    </p:spTree>
    <p:extLst>
      <p:ext uri="{BB962C8B-B14F-4D97-AF65-F5344CB8AC3E}">
        <p14:creationId xmlns:p14="http://schemas.microsoft.com/office/powerpoint/2010/main" val="2058006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a:t>Adherence &amp; Headway Deviation</a:t>
            </a:r>
            <a:r>
              <a:rPr lang="en-US"/>
              <a:t> Speaker Notes:</a:t>
            </a:r>
          </a:p>
          <a:p>
            <a:r>
              <a:rPr lang="en-US"/>
              <a:t>Late buses cause gaps; next buses bunch up.</a:t>
            </a:r>
            <a:endParaRPr lang="en-US">
              <a:ea typeface="Calibri"/>
              <a:cs typeface="Calibri"/>
            </a:endParaRPr>
          </a:p>
          <a:p>
            <a:r>
              <a:rPr lang="en-US"/>
              <a:t>Headway control can improve spacing and reduce passenger wait times.</a:t>
            </a:r>
            <a:endParaRPr lang="en-US">
              <a:ea typeface="Calibri"/>
              <a:cs typeface="Calibri"/>
            </a:endParaRPr>
          </a:p>
          <a:p>
            <a:endParaRPr lang="en-US">
              <a:ea typeface="Calibri"/>
              <a:cs typeface="Calibri"/>
            </a:endParaRPr>
          </a:p>
          <a:p>
            <a:r>
              <a:rPr lang="en-US"/>
              <a:t>Here we want to look at the effects that starting off-schedule at the first stop affects with regards to downstream adherence.</a:t>
            </a:r>
            <a:endParaRPr lang="en-US">
              <a:ea typeface="Calibri"/>
              <a:cs typeface="Calibri"/>
            </a:endParaRPr>
          </a:p>
          <a:p>
            <a:r>
              <a:rPr lang="en-US"/>
              <a:t>This bar chart shows the </a:t>
            </a:r>
            <a:r>
              <a:rPr lang="en-US" b="1"/>
              <a:t>downstream on time percentage </a:t>
            </a:r>
            <a:r>
              <a:rPr lang="en-US"/>
              <a:t>for trips that began on-time, early, or late.</a:t>
            </a:r>
            <a:endParaRPr lang="en-US">
              <a:ea typeface="Calibri"/>
              <a:cs typeface="Calibri"/>
            </a:endParaRPr>
          </a:p>
          <a:p>
            <a:pPr marL="171450" indent="-171450">
              <a:buFont typeface="Arial"/>
              <a:buChar char="•"/>
            </a:pPr>
            <a:r>
              <a:rPr lang="en-US"/>
              <a:t>On-time starts had an downstream on time percentage of 84.6%</a:t>
            </a:r>
            <a:endParaRPr lang="en-US">
              <a:ea typeface="Calibri"/>
              <a:cs typeface="Calibri"/>
            </a:endParaRPr>
          </a:p>
          <a:p>
            <a:pPr marL="171450" indent="-171450">
              <a:buFont typeface="Arial"/>
              <a:buChar char="•"/>
            </a:pPr>
            <a:r>
              <a:rPr lang="en-US"/>
              <a:t>Early starts at 65.9% OTP </a:t>
            </a:r>
            <a:endParaRPr lang="en-US">
              <a:ea typeface="Calibri"/>
              <a:cs typeface="Calibri"/>
            </a:endParaRPr>
          </a:p>
          <a:p>
            <a:pPr marL="171450" indent="-171450">
              <a:buFont typeface="Arial"/>
              <a:buChar char="•"/>
            </a:pPr>
            <a:r>
              <a:rPr lang="en-US"/>
              <a:t>Late starts were only 27.9% on time downstream</a:t>
            </a:r>
            <a:endParaRPr lang="en-US" b="1">
              <a:ea typeface="Calibri"/>
              <a:cs typeface="Calibri"/>
            </a:endParaRPr>
          </a:p>
          <a:p>
            <a:r>
              <a:rPr lang="en-US"/>
              <a:t>That means delays tend to snowball — trips that start off-schedule rarely recover.</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C51814-3B91-4036-94D2-3977634EE214}" type="slidenum">
              <a:rPr lang="en-US" smtClean="0"/>
              <a:t>13</a:t>
            </a:fld>
            <a:endParaRPr lang="en-US"/>
          </a:p>
        </p:txBody>
      </p:sp>
    </p:spTree>
    <p:extLst>
      <p:ext uri="{BB962C8B-B14F-4D97-AF65-F5344CB8AC3E}">
        <p14:creationId xmlns:p14="http://schemas.microsoft.com/office/powerpoint/2010/main" val="126885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8057-2262-9428-46F3-C3E4BB5C2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E0889-009E-C6B6-17C2-2ECB36FD48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88F047F-9D91-2A7C-9948-4ECA365EA94D}"/>
              </a:ext>
            </a:extLst>
          </p:cNvPr>
          <p:cNvSpPr>
            <a:spLocks noGrp="1"/>
          </p:cNvSpPr>
          <p:nvPr>
            <p:ph type="body" idx="1"/>
          </p:nvPr>
        </p:nvSpPr>
        <p:spPr/>
        <p:txBody>
          <a:bodyPr/>
          <a:lstStyle/>
          <a:p>
            <a:r>
              <a:rPr lang="en-US" err="1"/>
              <a:t>NThis</a:t>
            </a:r>
            <a:r>
              <a:rPr lang="en-US"/>
              <a:t> bar chart shows the </a:t>
            </a:r>
            <a:r>
              <a:rPr lang="en-US" b="1"/>
              <a:t>downstream on time average adherence </a:t>
            </a:r>
            <a:r>
              <a:rPr lang="en-US"/>
              <a:t>for trips that began on-time, early, or late. This simply shows the average deviation in minutes from the scheduled time according to those three buckets we talked about: how likely is our operator to be on time if they start off on-time, early, or late.</a:t>
            </a:r>
            <a:endParaRPr lang="en-US">
              <a:solidFill>
                <a:srgbClr val="444444"/>
              </a:solidFill>
              <a:ea typeface="Calibri"/>
              <a:cs typeface="Calibri"/>
            </a:endParaRPr>
          </a:p>
          <a:p>
            <a:pPr marL="171450" indent="-171450">
              <a:buFont typeface="Arial,Sans-Serif"/>
              <a:buChar char="•"/>
            </a:pPr>
            <a:r>
              <a:rPr lang="en-US"/>
              <a:t>On-time starts averaged about </a:t>
            </a:r>
            <a:r>
              <a:rPr lang="en-US" b="1"/>
              <a:t>3.2 minutes</a:t>
            </a:r>
            <a:r>
              <a:rPr lang="en-US"/>
              <a:t> of deviation downstream.</a:t>
            </a:r>
            <a:endParaRPr lang="en-US">
              <a:solidFill>
                <a:srgbClr val="444444"/>
              </a:solidFill>
            </a:endParaRPr>
          </a:p>
          <a:p>
            <a:pPr marL="171450" indent="-171450">
              <a:buFont typeface="Arial,Sans-Serif"/>
              <a:buChar char="•"/>
            </a:pPr>
            <a:r>
              <a:rPr lang="en-US"/>
              <a:t>Early starts average about </a:t>
            </a:r>
            <a:r>
              <a:rPr lang="en-US" b="1"/>
              <a:t>6.5 minutes</a:t>
            </a:r>
            <a:r>
              <a:rPr lang="en-US"/>
              <a:t>.</a:t>
            </a:r>
            <a:endParaRPr lang="en-US">
              <a:solidFill>
                <a:srgbClr val="444444"/>
              </a:solidFill>
            </a:endParaRPr>
          </a:p>
          <a:p>
            <a:pPr marL="171450" indent="-171450">
              <a:buFont typeface="Arial,Sans-Serif"/>
              <a:buChar char="•"/>
            </a:pPr>
            <a:r>
              <a:rPr lang="en-US"/>
              <a:t>Late starts averaged </a:t>
            </a:r>
            <a:r>
              <a:rPr lang="en-US" b="1"/>
              <a:t>over 11 minutes</a:t>
            </a:r>
            <a:r>
              <a:rPr lang="en-US"/>
              <a:t>.</a:t>
            </a:r>
            <a:endParaRPr lang="en-US">
              <a:solidFill>
                <a:srgbClr val="444444"/>
              </a:solidFill>
            </a:endParaRPr>
          </a:p>
          <a:p>
            <a:r>
              <a:rPr lang="en-US"/>
              <a:t>The takeaway is clear: </a:t>
            </a:r>
            <a:r>
              <a:rPr lang="en-US" b="1"/>
              <a:t>stability at the start of a route strongly predicts performance later on</a:t>
            </a:r>
            <a:r>
              <a:rPr lang="en-US"/>
              <a:t>.”</a:t>
            </a:r>
            <a:endParaRPr lang="en-US">
              <a:ea typeface="Calibri"/>
              <a:cs typeface="Calibri"/>
            </a:endParaRPr>
          </a:p>
        </p:txBody>
      </p:sp>
      <p:sp>
        <p:nvSpPr>
          <p:cNvPr id="4" name="Slide Number Placeholder 3">
            <a:extLst>
              <a:ext uri="{FF2B5EF4-FFF2-40B4-BE49-F238E27FC236}">
                <a16:creationId xmlns:a16="http://schemas.microsoft.com/office/drawing/2014/main" id="{108E7734-ADD4-29B9-5728-928B5E604F4B}"/>
              </a:ext>
            </a:extLst>
          </p:cNvPr>
          <p:cNvSpPr>
            <a:spLocks noGrp="1"/>
          </p:cNvSpPr>
          <p:nvPr>
            <p:ph type="sldNum" sz="quarter" idx="5"/>
          </p:nvPr>
        </p:nvSpPr>
        <p:spPr/>
        <p:txBody>
          <a:bodyPr/>
          <a:lstStyle/>
          <a:p>
            <a:fld id="{6DC51814-3B91-4036-94D2-3977634EE214}" type="slidenum">
              <a:rPr lang="en-US" smtClean="0"/>
              <a:t>14</a:t>
            </a:fld>
            <a:endParaRPr lang="en-US"/>
          </a:p>
        </p:txBody>
      </p:sp>
    </p:spTree>
    <p:extLst>
      <p:ext uri="{BB962C8B-B14F-4D97-AF65-F5344CB8AC3E}">
        <p14:creationId xmlns:p14="http://schemas.microsoft.com/office/powerpoint/2010/main" val="3221749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a:t>Stretch Goals: Additional Insights</a:t>
            </a:r>
            <a:r>
              <a:rPr lang="en-US"/>
              <a:t> Speaker Notes:</a:t>
            </a:r>
          </a:p>
          <a:p>
            <a:r>
              <a:rPr lang="en-US"/>
              <a:t>Being late at first stop predicts downstream delays.</a:t>
            </a:r>
          </a:p>
          <a:p>
            <a:r>
              <a:rPr lang="en-US"/>
              <a:t>Longer layovers correlate with more stable headways.</a:t>
            </a:r>
          </a:p>
          <a:p>
            <a:r>
              <a:rPr lang="en-US"/>
              <a:t>Delays accumulate over distance/time; further along the route, adherence is less stable.</a:t>
            </a:r>
          </a:p>
        </p:txBody>
      </p:sp>
      <p:sp>
        <p:nvSpPr>
          <p:cNvPr id="4" name="Slide Number Placeholder 3"/>
          <p:cNvSpPr>
            <a:spLocks noGrp="1"/>
          </p:cNvSpPr>
          <p:nvPr>
            <p:ph type="sldNum" sz="quarter" idx="5"/>
          </p:nvPr>
        </p:nvSpPr>
        <p:spPr/>
        <p:txBody>
          <a:bodyPr/>
          <a:lstStyle/>
          <a:p>
            <a:fld id="{6DC51814-3B91-4036-94D2-3977634EE214}" type="slidenum">
              <a:rPr lang="en-US" smtClean="0"/>
              <a:t>15</a:t>
            </a:fld>
            <a:endParaRPr lang="en-US"/>
          </a:p>
        </p:txBody>
      </p:sp>
    </p:spTree>
    <p:extLst>
      <p:ext uri="{BB962C8B-B14F-4D97-AF65-F5344CB8AC3E}">
        <p14:creationId xmlns:p14="http://schemas.microsoft.com/office/powerpoint/2010/main" val="661106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CED91-56A5-FEC2-EBE9-FEFC2CFF0D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F3A36-69D6-D9A7-695C-517302E0CDC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736CA64-6E5E-3DDA-9AB0-4032FFDBF388}"/>
              </a:ext>
            </a:extLst>
          </p:cNvPr>
          <p:cNvSpPr>
            <a:spLocks noGrp="1"/>
          </p:cNvSpPr>
          <p:nvPr>
            <p:ph type="body" idx="1"/>
          </p:nvPr>
        </p:nvSpPr>
        <p:spPr/>
        <p:txBody>
          <a:bodyPr/>
          <a:lstStyle/>
          <a:p>
            <a:r>
              <a:rPr lang="en-US" b="1"/>
              <a:t>Adherence &amp; Headway Deviation</a:t>
            </a:r>
            <a:r>
              <a:rPr lang="en-US"/>
              <a:t> Speaker Notes:</a:t>
            </a:r>
          </a:p>
          <a:p>
            <a:r>
              <a:rPr lang="en-US"/>
              <a:t>Positive correlation (~0.45) between lateness and headway deviation.</a:t>
            </a:r>
          </a:p>
          <a:p>
            <a:r>
              <a:rPr lang="en-US"/>
              <a:t>Late buses cause gaps; next buses bunch up.</a:t>
            </a:r>
          </a:p>
          <a:p>
            <a:r>
              <a:rPr lang="en-US"/>
              <a:t>Headway control can improve spacing and reduce passenger wait times.</a:t>
            </a:r>
          </a:p>
        </p:txBody>
      </p:sp>
      <p:sp>
        <p:nvSpPr>
          <p:cNvPr id="4" name="Slide Number Placeholder 3">
            <a:extLst>
              <a:ext uri="{FF2B5EF4-FFF2-40B4-BE49-F238E27FC236}">
                <a16:creationId xmlns:a16="http://schemas.microsoft.com/office/drawing/2014/main" id="{AAB2C8A5-635C-5F56-01DB-6B3399436764}"/>
              </a:ext>
            </a:extLst>
          </p:cNvPr>
          <p:cNvSpPr>
            <a:spLocks noGrp="1"/>
          </p:cNvSpPr>
          <p:nvPr>
            <p:ph type="sldNum" sz="quarter" idx="5"/>
          </p:nvPr>
        </p:nvSpPr>
        <p:spPr/>
        <p:txBody>
          <a:bodyPr/>
          <a:lstStyle/>
          <a:p>
            <a:fld id="{6DC51814-3B91-4036-94D2-3977634EE214}" type="slidenum">
              <a:rPr lang="en-US" smtClean="0"/>
              <a:t>16</a:t>
            </a:fld>
            <a:endParaRPr lang="en-US"/>
          </a:p>
        </p:txBody>
      </p:sp>
    </p:spTree>
    <p:extLst>
      <p:ext uri="{BB962C8B-B14F-4D97-AF65-F5344CB8AC3E}">
        <p14:creationId xmlns:p14="http://schemas.microsoft.com/office/powerpoint/2010/main" val="152797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8BA3C-62CA-3E2D-468C-E3A3FC844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02DB4-1083-9894-4FC2-E5600B3068C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73F760C-DEEC-82FF-000C-2C6FF5719258}"/>
              </a:ext>
            </a:extLst>
          </p:cNvPr>
          <p:cNvSpPr>
            <a:spLocks noGrp="1"/>
          </p:cNvSpPr>
          <p:nvPr>
            <p:ph type="body" idx="1"/>
          </p:nvPr>
        </p:nvSpPr>
        <p:spPr/>
        <p:txBody>
          <a:bodyPr/>
          <a:lstStyle/>
          <a:p>
            <a:r>
              <a:rPr lang="en-US" b="1"/>
              <a:t>Adherence &amp; Headway Deviation</a:t>
            </a:r>
            <a:r>
              <a:rPr lang="en-US"/>
              <a:t> Speaker Notes:</a:t>
            </a:r>
          </a:p>
          <a:p>
            <a:r>
              <a:rPr lang="en-US"/>
              <a:t>Positive correlation (~0.45) between lateness and headway deviation.</a:t>
            </a:r>
          </a:p>
          <a:p>
            <a:r>
              <a:rPr lang="en-US"/>
              <a:t>Late buses cause gaps; next buses bunch up.</a:t>
            </a:r>
          </a:p>
          <a:p>
            <a:r>
              <a:rPr lang="en-US"/>
              <a:t>Headway control can improve spacing and reduce passenger wait times.</a:t>
            </a:r>
          </a:p>
        </p:txBody>
      </p:sp>
      <p:sp>
        <p:nvSpPr>
          <p:cNvPr id="4" name="Slide Number Placeholder 3">
            <a:extLst>
              <a:ext uri="{FF2B5EF4-FFF2-40B4-BE49-F238E27FC236}">
                <a16:creationId xmlns:a16="http://schemas.microsoft.com/office/drawing/2014/main" id="{32152418-5062-2F78-C87D-1AE8E32212CC}"/>
              </a:ext>
            </a:extLst>
          </p:cNvPr>
          <p:cNvSpPr>
            <a:spLocks noGrp="1"/>
          </p:cNvSpPr>
          <p:nvPr>
            <p:ph type="sldNum" sz="quarter" idx="5"/>
          </p:nvPr>
        </p:nvSpPr>
        <p:spPr/>
        <p:txBody>
          <a:bodyPr/>
          <a:lstStyle/>
          <a:p>
            <a:fld id="{6DC51814-3B91-4036-94D2-3977634EE214}" type="slidenum">
              <a:rPr lang="en-US" smtClean="0"/>
              <a:t>17</a:t>
            </a:fld>
            <a:endParaRPr lang="en-US"/>
          </a:p>
        </p:txBody>
      </p:sp>
    </p:spTree>
    <p:extLst>
      <p:ext uri="{BB962C8B-B14F-4D97-AF65-F5344CB8AC3E}">
        <p14:creationId xmlns:p14="http://schemas.microsoft.com/office/powerpoint/2010/main" val="2936977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586FF-E359-1D3D-2A5F-2B771A327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BDC5B-85F4-AB54-52C1-25134B0EAAF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DE40539-2150-F393-E36E-651343592F8E}"/>
              </a:ext>
            </a:extLst>
          </p:cNvPr>
          <p:cNvSpPr>
            <a:spLocks noGrp="1"/>
          </p:cNvSpPr>
          <p:nvPr>
            <p:ph type="body" idx="1"/>
          </p:nvPr>
        </p:nvSpPr>
        <p:spPr/>
        <p:txBody>
          <a:bodyPr/>
          <a:lstStyle/>
          <a:p>
            <a:r>
              <a:rPr lang="en-US" b="1"/>
              <a:t>Stretch Goals: Additional Insights</a:t>
            </a:r>
            <a:r>
              <a:rPr lang="en-US"/>
              <a:t> Speaker Notes:</a:t>
            </a:r>
          </a:p>
          <a:p>
            <a:r>
              <a:rPr lang="en-US"/>
              <a:t>Being late at first stop predicts downstream delays.</a:t>
            </a:r>
          </a:p>
          <a:p>
            <a:r>
              <a:rPr lang="en-US"/>
              <a:t>Longer layovers correlate with more stable headways.</a:t>
            </a:r>
          </a:p>
          <a:p>
            <a:r>
              <a:rPr lang="en-US"/>
              <a:t>Delays accumulate over distance/time; further along the route, adherence is less stable.</a:t>
            </a:r>
          </a:p>
        </p:txBody>
      </p:sp>
      <p:sp>
        <p:nvSpPr>
          <p:cNvPr id="4" name="Slide Number Placeholder 3">
            <a:extLst>
              <a:ext uri="{FF2B5EF4-FFF2-40B4-BE49-F238E27FC236}">
                <a16:creationId xmlns:a16="http://schemas.microsoft.com/office/drawing/2014/main" id="{62601A08-FF9A-A486-AC1C-AD5F0DEB3653}"/>
              </a:ext>
            </a:extLst>
          </p:cNvPr>
          <p:cNvSpPr>
            <a:spLocks noGrp="1"/>
          </p:cNvSpPr>
          <p:nvPr>
            <p:ph type="sldNum" sz="quarter" idx="5"/>
          </p:nvPr>
        </p:nvSpPr>
        <p:spPr/>
        <p:txBody>
          <a:bodyPr/>
          <a:lstStyle/>
          <a:p>
            <a:fld id="{6DC51814-3B91-4036-94D2-3977634EE214}" type="slidenum">
              <a:rPr lang="en-US" smtClean="0"/>
              <a:t>18</a:t>
            </a:fld>
            <a:endParaRPr lang="en-US"/>
          </a:p>
        </p:txBody>
      </p:sp>
    </p:spTree>
    <p:extLst>
      <p:ext uri="{BB962C8B-B14F-4D97-AF65-F5344CB8AC3E}">
        <p14:creationId xmlns:p14="http://schemas.microsoft.com/office/powerpoint/2010/main" val="68640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80CDB-E468-2096-8136-BAD49CA52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74AE93-20A8-F608-1658-B6158A78A16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78AF72C-C55A-222F-734D-262BA67B6907}"/>
              </a:ext>
            </a:extLst>
          </p:cNvPr>
          <p:cNvSpPr>
            <a:spLocks noGrp="1"/>
          </p:cNvSpPr>
          <p:nvPr>
            <p:ph type="body" idx="1"/>
          </p:nvPr>
        </p:nvSpPr>
        <p:spPr/>
        <p:txBody>
          <a:bodyPr/>
          <a:lstStyle/>
          <a:p>
            <a:r>
              <a:rPr lang="en-US" b="1"/>
              <a:t>Adherence &amp; Headway Deviation</a:t>
            </a:r>
            <a:r>
              <a:rPr lang="en-US"/>
              <a:t> Speaker Notes:</a:t>
            </a:r>
          </a:p>
          <a:p>
            <a:r>
              <a:rPr lang="en-US"/>
              <a:t>Positive correlation (~0.45) between lateness and headway deviation.</a:t>
            </a:r>
          </a:p>
          <a:p>
            <a:r>
              <a:rPr lang="en-US"/>
              <a:t>Late buses cause gaps; next buses bunch up.</a:t>
            </a:r>
          </a:p>
          <a:p>
            <a:r>
              <a:rPr lang="en-US"/>
              <a:t>Headway control can improve spacing and reduce passenger wait times.</a:t>
            </a:r>
          </a:p>
        </p:txBody>
      </p:sp>
      <p:sp>
        <p:nvSpPr>
          <p:cNvPr id="4" name="Slide Number Placeholder 3">
            <a:extLst>
              <a:ext uri="{FF2B5EF4-FFF2-40B4-BE49-F238E27FC236}">
                <a16:creationId xmlns:a16="http://schemas.microsoft.com/office/drawing/2014/main" id="{66A1C604-9387-656B-4537-B0BF91BD13E1}"/>
              </a:ext>
            </a:extLst>
          </p:cNvPr>
          <p:cNvSpPr>
            <a:spLocks noGrp="1"/>
          </p:cNvSpPr>
          <p:nvPr>
            <p:ph type="sldNum" sz="quarter" idx="5"/>
          </p:nvPr>
        </p:nvSpPr>
        <p:spPr/>
        <p:txBody>
          <a:bodyPr/>
          <a:lstStyle/>
          <a:p>
            <a:fld id="{6DC51814-3B91-4036-94D2-3977634EE214}" type="slidenum">
              <a:rPr lang="en-US" smtClean="0"/>
              <a:t>19</a:t>
            </a:fld>
            <a:endParaRPr lang="en-US"/>
          </a:p>
        </p:txBody>
      </p:sp>
    </p:spTree>
    <p:extLst>
      <p:ext uri="{BB962C8B-B14F-4D97-AF65-F5344CB8AC3E}">
        <p14:creationId xmlns:p14="http://schemas.microsoft.com/office/powerpoint/2010/main" val="421880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Slide 2- Group intro</a:t>
            </a:r>
          </a:p>
          <a:p>
            <a:endParaRPr lang="en-US"/>
          </a:p>
        </p:txBody>
      </p:sp>
      <p:sp>
        <p:nvSpPr>
          <p:cNvPr id="4" name="Slide Number Placeholder 3"/>
          <p:cNvSpPr>
            <a:spLocks noGrp="1"/>
          </p:cNvSpPr>
          <p:nvPr>
            <p:ph type="sldNum" sz="quarter" idx="5"/>
          </p:nvPr>
        </p:nvSpPr>
        <p:spPr/>
        <p:txBody>
          <a:bodyPr/>
          <a:lstStyle/>
          <a:p>
            <a:fld id="{6DC51814-3B91-4036-94D2-3977634EE214}" type="slidenum">
              <a:rPr lang="en-US" smtClean="0"/>
              <a:t>2</a:t>
            </a:fld>
            <a:endParaRPr lang="en-US"/>
          </a:p>
        </p:txBody>
      </p:sp>
    </p:spTree>
    <p:extLst>
      <p:ext uri="{BB962C8B-B14F-4D97-AF65-F5344CB8AC3E}">
        <p14:creationId xmlns:p14="http://schemas.microsoft.com/office/powerpoint/2010/main" val="2593402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95FE4-8A3F-1E9C-A297-B2C717CF1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0C7EA-5E9B-60EE-07E3-1C87D627888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F9783F7-95BB-EE73-1485-6B680506167A}"/>
              </a:ext>
            </a:extLst>
          </p:cNvPr>
          <p:cNvSpPr>
            <a:spLocks noGrp="1"/>
          </p:cNvSpPr>
          <p:nvPr>
            <p:ph type="body" idx="1"/>
          </p:nvPr>
        </p:nvSpPr>
        <p:spPr/>
        <p:txBody>
          <a:bodyPr/>
          <a:lstStyle/>
          <a:p>
            <a:r>
              <a:rPr lang="en-US" b="1"/>
              <a:t>Adherence &amp; Headway Deviation</a:t>
            </a:r>
            <a:r>
              <a:rPr lang="en-US"/>
              <a:t> Speaker Notes:</a:t>
            </a:r>
          </a:p>
          <a:p>
            <a:r>
              <a:rPr lang="en-US"/>
              <a:t>Positive correlation (~0.45) between lateness and headway deviation.</a:t>
            </a:r>
          </a:p>
          <a:p>
            <a:r>
              <a:rPr lang="en-US"/>
              <a:t>Late buses cause gaps; next buses bunch up.</a:t>
            </a:r>
          </a:p>
          <a:p>
            <a:r>
              <a:rPr lang="en-US"/>
              <a:t>Headway control can improve spacing and reduce passenger wait times.</a:t>
            </a:r>
          </a:p>
        </p:txBody>
      </p:sp>
      <p:sp>
        <p:nvSpPr>
          <p:cNvPr id="4" name="Slide Number Placeholder 3">
            <a:extLst>
              <a:ext uri="{FF2B5EF4-FFF2-40B4-BE49-F238E27FC236}">
                <a16:creationId xmlns:a16="http://schemas.microsoft.com/office/drawing/2014/main" id="{AAEC3C45-40B4-D567-332B-8F7B55DBD65D}"/>
              </a:ext>
            </a:extLst>
          </p:cNvPr>
          <p:cNvSpPr>
            <a:spLocks noGrp="1"/>
          </p:cNvSpPr>
          <p:nvPr>
            <p:ph type="sldNum" sz="quarter" idx="5"/>
          </p:nvPr>
        </p:nvSpPr>
        <p:spPr/>
        <p:txBody>
          <a:bodyPr/>
          <a:lstStyle/>
          <a:p>
            <a:fld id="{6DC51814-3B91-4036-94D2-3977634EE214}" type="slidenum">
              <a:rPr lang="en-US" smtClean="0"/>
              <a:t>20</a:t>
            </a:fld>
            <a:endParaRPr lang="en-US"/>
          </a:p>
        </p:txBody>
      </p:sp>
    </p:spTree>
    <p:extLst>
      <p:ext uri="{BB962C8B-B14F-4D97-AF65-F5344CB8AC3E}">
        <p14:creationId xmlns:p14="http://schemas.microsoft.com/office/powerpoint/2010/main" val="845606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Thank You!</a:t>
            </a:r>
          </a:p>
        </p:txBody>
      </p:sp>
      <p:sp>
        <p:nvSpPr>
          <p:cNvPr id="4" name="Slide Number Placeholder 3"/>
          <p:cNvSpPr>
            <a:spLocks noGrp="1"/>
          </p:cNvSpPr>
          <p:nvPr>
            <p:ph type="sldNum" sz="quarter" idx="5"/>
          </p:nvPr>
        </p:nvSpPr>
        <p:spPr/>
        <p:txBody>
          <a:bodyPr/>
          <a:lstStyle/>
          <a:p>
            <a:fld id="{6DC51814-3B91-4036-94D2-3977634EE214}" type="slidenum">
              <a:rPr lang="en-US" smtClean="0"/>
              <a:t>23</a:t>
            </a:fld>
            <a:endParaRPr lang="en-US"/>
          </a:p>
        </p:txBody>
      </p:sp>
    </p:spTree>
    <p:extLst>
      <p:ext uri="{BB962C8B-B14F-4D97-AF65-F5344CB8AC3E}">
        <p14:creationId xmlns:p14="http://schemas.microsoft.com/office/powerpoint/2010/main" val="1682983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4F876-B62D-7807-94EA-982298090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A5AE1E-842C-744F-2D7D-43556E3A04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66F52ED-2413-2395-8F46-F95A83C22BBC}"/>
              </a:ext>
            </a:extLst>
          </p:cNvPr>
          <p:cNvSpPr>
            <a:spLocks noGrp="1"/>
          </p:cNvSpPr>
          <p:nvPr>
            <p:ph type="body" idx="1"/>
          </p:nvPr>
        </p:nvSpPr>
        <p:spPr/>
        <p:txBody>
          <a:bodyPr/>
          <a:lstStyle/>
          <a:p>
            <a:r>
              <a:rPr lang="en-US" b="1"/>
              <a:t>Slide 3--Project Overview</a:t>
            </a:r>
            <a:r>
              <a:rPr lang="en-US"/>
              <a:t> Speaker Notes:</a:t>
            </a:r>
          </a:p>
          <a:p>
            <a:r>
              <a:rPr lang="en-US"/>
              <a:t>This project focuses on WeGo’s bus system, using real operational data to understand patterns of delays and performance. We looked at arrival times, layovers, routes, and operators to determine what influences punctuality. Our objective was not just to describe the delays, but to uncover what causes them and how they can be reduced.</a:t>
            </a:r>
          </a:p>
        </p:txBody>
      </p:sp>
      <p:sp>
        <p:nvSpPr>
          <p:cNvPr id="4" name="Slide Number Placeholder 3">
            <a:extLst>
              <a:ext uri="{FF2B5EF4-FFF2-40B4-BE49-F238E27FC236}">
                <a16:creationId xmlns:a16="http://schemas.microsoft.com/office/drawing/2014/main" id="{0A5B3CDD-DA33-59E2-8ADE-755C3B397AFE}"/>
              </a:ext>
            </a:extLst>
          </p:cNvPr>
          <p:cNvSpPr>
            <a:spLocks noGrp="1"/>
          </p:cNvSpPr>
          <p:nvPr>
            <p:ph type="sldNum" sz="quarter" idx="5"/>
          </p:nvPr>
        </p:nvSpPr>
        <p:spPr/>
        <p:txBody>
          <a:bodyPr/>
          <a:lstStyle/>
          <a:p>
            <a:fld id="{6DC51814-3B91-4036-94D2-3977634EE214}" type="slidenum">
              <a:rPr lang="en-US" smtClean="0"/>
              <a:t>3</a:t>
            </a:fld>
            <a:endParaRPr lang="en-US"/>
          </a:p>
        </p:txBody>
      </p:sp>
    </p:spTree>
    <p:extLst>
      <p:ext uri="{BB962C8B-B14F-4D97-AF65-F5344CB8AC3E}">
        <p14:creationId xmlns:p14="http://schemas.microsoft.com/office/powerpoint/2010/main" val="357602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E4D13-3E6C-952F-3BB2-FD5505705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3DD91-C6E7-009A-1DA4-66CE3A6EEB5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35D7647-A4AE-8EBB-717E-F6D51475383D}"/>
              </a:ext>
            </a:extLst>
          </p:cNvPr>
          <p:cNvSpPr>
            <a:spLocks noGrp="1"/>
          </p:cNvSpPr>
          <p:nvPr>
            <p:ph type="body" idx="1"/>
          </p:nvPr>
        </p:nvSpPr>
        <p:spPr/>
        <p:txBody>
          <a:bodyPr/>
          <a:lstStyle/>
          <a:p>
            <a:r>
              <a:rPr lang="en-US" b="1"/>
              <a:t>Slide 4--Data Preparation &amp; Methods</a:t>
            </a:r>
            <a:r>
              <a:rPr lang="en-US"/>
              <a:t> Speaker Notes:</a:t>
            </a:r>
          </a:p>
          <a:p>
            <a:r>
              <a:rPr lang="en-US"/>
              <a:t>Step 1: Cleaned and filtered missing values.</a:t>
            </a:r>
          </a:p>
          <a:p>
            <a:r>
              <a:rPr lang="en-US"/>
              <a:t>Step 2: Calculated adjusted 'on-time', 'early', and 'late' metrics.</a:t>
            </a:r>
          </a:p>
          <a:p>
            <a:r>
              <a:rPr lang="en-US"/>
              <a:t>Step 3: Grouped by route, direction, operator, and time of day.</a:t>
            </a:r>
          </a:p>
          <a:p>
            <a:r>
              <a:rPr lang="en-US"/>
              <a:t>Step 4: Visualized results with appropriate charts.</a:t>
            </a:r>
          </a:p>
          <a:p>
            <a:r>
              <a:rPr lang="en-US"/>
              <a:t>Step 5: Examined correlations between lateness and headway deviation.</a:t>
            </a:r>
          </a:p>
        </p:txBody>
      </p:sp>
      <p:sp>
        <p:nvSpPr>
          <p:cNvPr id="4" name="Slide Number Placeholder 3">
            <a:extLst>
              <a:ext uri="{FF2B5EF4-FFF2-40B4-BE49-F238E27FC236}">
                <a16:creationId xmlns:a16="http://schemas.microsoft.com/office/drawing/2014/main" id="{77770502-0A64-FC21-64A3-3701F6C56683}"/>
              </a:ext>
            </a:extLst>
          </p:cNvPr>
          <p:cNvSpPr>
            <a:spLocks noGrp="1"/>
          </p:cNvSpPr>
          <p:nvPr>
            <p:ph type="sldNum" sz="quarter" idx="5"/>
          </p:nvPr>
        </p:nvSpPr>
        <p:spPr/>
        <p:txBody>
          <a:bodyPr/>
          <a:lstStyle/>
          <a:p>
            <a:fld id="{6DC51814-3B91-4036-94D2-3977634EE214}" type="slidenum">
              <a:rPr lang="en-US" smtClean="0"/>
              <a:t>4</a:t>
            </a:fld>
            <a:endParaRPr lang="en-US"/>
          </a:p>
        </p:txBody>
      </p:sp>
    </p:spTree>
    <p:extLst>
      <p:ext uri="{BB962C8B-B14F-4D97-AF65-F5344CB8AC3E}">
        <p14:creationId xmlns:p14="http://schemas.microsoft.com/office/powerpoint/2010/main" val="2237418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929F0-57F4-3029-7B47-813DC73483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4A36D-2C8D-8F83-B2E8-05E7F10BF90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AA56BA7-431F-07B3-D3F9-12647E040594}"/>
              </a:ext>
            </a:extLst>
          </p:cNvPr>
          <p:cNvSpPr>
            <a:spLocks noGrp="1"/>
          </p:cNvSpPr>
          <p:nvPr>
            <p:ph type="body" idx="1"/>
          </p:nvPr>
        </p:nvSpPr>
        <p:spPr/>
        <p:txBody>
          <a:bodyPr/>
          <a:lstStyle/>
          <a:p>
            <a:r>
              <a:rPr lang="en-US" b="1"/>
              <a:t>Slide 5—Why This Matters</a:t>
            </a:r>
            <a:r>
              <a:rPr lang="en-US"/>
              <a:t> Speaker Notes: (Brandon)</a:t>
            </a:r>
          </a:p>
          <a:p>
            <a:endParaRPr lang="en-US"/>
          </a:p>
          <a:p>
            <a:r>
              <a:rPr lang="en-US"/>
              <a:t>Reliability is the rider’s experience. When buses run late, early, or unevenly spaced, riders feel that uncertainty — it directly affects how dependable the service seems.</a:t>
            </a:r>
          </a:p>
          <a:p>
            <a:r>
              <a:rPr lang="en-US"/>
              <a:t>Using data brings focus to those performance discussions. It shows </a:t>
            </a:r>
            <a:r>
              <a:rPr lang="en-US" i="1"/>
              <a:t>where</a:t>
            </a:r>
            <a:r>
              <a:rPr lang="en-US"/>
              <a:t> and </a:t>
            </a:r>
            <a:r>
              <a:rPr lang="en-US" i="1"/>
              <a:t>when</a:t>
            </a:r>
            <a:r>
              <a:rPr lang="en-US"/>
              <a:t> reliability varies, giving WeGo leadership a shared, factual view of service quality.</a:t>
            </a:r>
          </a:p>
          <a:p>
            <a:r>
              <a:rPr lang="en-US"/>
              <a:t>And by tracking these trends over time, WeGo can measure progress and guide strategies to deliver more consistent, dependable service for every rider.</a:t>
            </a:r>
          </a:p>
        </p:txBody>
      </p:sp>
      <p:sp>
        <p:nvSpPr>
          <p:cNvPr id="4" name="Slide Number Placeholder 3">
            <a:extLst>
              <a:ext uri="{FF2B5EF4-FFF2-40B4-BE49-F238E27FC236}">
                <a16:creationId xmlns:a16="http://schemas.microsoft.com/office/drawing/2014/main" id="{1453AB07-80EB-E4DB-B5D1-E55A6DF74EF7}"/>
              </a:ext>
            </a:extLst>
          </p:cNvPr>
          <p:cNvSpPr>
            <a:spLocks noGrp="1"/>
          </p:cNvSpPr>
          <p:nvPr>
            <p:ph type="sldNum" sz="quarter" idx="5"/>
          </p:nvPr>
        </p:nvSpPr>
        <p:spPr/>
        <p:txBody>
          <a:bodyPr/>
          <a:lstStyle/>
          <a:p>
            <a:fld id="{6DC51814-3B91-4036-94D2-3977634EE214}" type="slidenum">
              <a:rPr lang="en-US" smtClean="0"/>
              <a:t>5</a:t>
            </a:fld>
            <a:endParaRPr lang="en-US"/>
          </a:p>
        </p:txBody>
      </p:sp>
    </p:spTree>
    <p:extLst>
      <p:ext uri="{BB962C8B-B14F-4D97-AF65-F5344CB8AC3E}">
        <p14:creationId xmlns:p14="http://schemas.microsoft.com/office/powerpoint/2010/main" val="3390506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a:t>Slide 6—Q1--Overall On-Time Performance</a:t>
            </a:r>
            <a:r>
              <a:rPr lang="en-US"/>
              <a:t> Speaker Notes: </a:t>
            </a:r>
            <a:r>
              <a:rPr lang="en-US">
                <a:sym typeface="Wingdings" panose="05000000000000000000" pitchFamily="2" charset="2"/>
              </a:rPr>
              <a:t>(Brandon)</a:t>
            </a:r>
          </a:p>
          <a:p>
            <a:endParaRPr lang="en-US"/>
          </a:p>
          <a:p>
            <a:r>
              <a:rPr lang="en-US"/>
              <a:t>To start, we looked at the overall on-time performance across the entire WeGo system. Our dataset includes detailed adherence values — meaning how early or late each bus left a scheduled stop. The results show an </a:t>
            </a:r>
            <a:r>
              <a:rPr lang="en-US" b="1"/>
              <a:t>on-time performance of about 80%</a:t>
            </a:r>
            <a:r>
              <a:rPr lang="en-US"/>
              <a:t>, with roughly </a:t>
            </a:r>
            <a:r>
              <a:rPr lang="en-US" b="1"/>
              <a:t>17% of trips running late</a:t>
            </a:r>
            <a:r>
              <a:rPr lang="en-US"/>
              <a:t> and </a:t>
            </a:r>
            <a:r>
              <a:rPr lang="en-US" b="1"/>
              <a:t>3% running early</a:t>
            </a:r>
            <a:r>
              <a:rPr lang="en-US"/>
              <a:t>. When we visualize this in a histogram, the pattern skews slightly to the left — most trips cluster a few minutes behind schedule, with a </a:t>
            </a:r>
            <a:r>
              <a:rPr lang="en-US" b="1"/>
              <a:t>median adherence around minus 2 minutes</a:t>
            </a:r>
            <a:r>
              <a:rPr lang="en-US"/>
              <a:t>. This tells us that lateness is more common than earliness, but not extreme. The takeaway here is that WeGo operates with generally solid reliability, and this figure — about 80% on-time — gives us a </a:t>
            </a:r>
            <a:r>
              <a:rPr lang="en-US" b="1"/>
              <a:t>baseline for tracking future performance trends</a:t>
            </a:r>
            <a:r>
              <a:rPr lang="en-US"/>
              <a:t> and understanding where improvements can be made.</a:t>
            </a:r>
          </a:p>
        </p:txBody>
      </p:sp>
      <p:sp>
        <p:nvSpPr>
          <p:cNvPr id="4" name="Slide Number Placeholder 3"/>
          <p:cNvSpPr>
            <a:spLocks noGrp="1"/>
          </p:cNvSpPr>
          <p:nvPr>
            <p:ph type="sldNum" sz="quarter" idx="5"/>
          </p:nvPr>
        </p:nvSpPr>
        <p:spPr/>
        <p:txBody>
          <a:bodyPr/>
          <a:lstStyle/>
          <a:p>
            <a:fld id="{6DC51814-3B91-4036-94D2-3977634EE214}" type="slidenum">
              <a:rPr lang="en-US" smtClean="0"/>
              <a:t>6</a:t>
            </a:fld>
            <a:endParaRPr lang="en-US"/>
          </a:p>
        </p:txBody>
      </p:sp>
    </p:spTree>
    <p:extLst>
      <p:ext uri="{BB962C8B-B14F-4D97-AF65-F5344CB8AC3E}">
        <p14:creationId xmlns:p14="http://schemas.microsoft.com/office/powerpoint/2010/main" val="18062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5FBC-4675-5C72-67C8-DA7EB5E93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F227EA-023D-E45B-3C00-AC2EB7493BF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8EE5E7F-DA2C-0F15-933E-A83A7327A273}"/>
              </a:ext>
            </a:extLst>
          </p:cNvPr>
          <p:cNvSpPr>
            <a:spLocks noGrp="1"/>
          </p:cNvSpPr>
          <p:nvPr>
            <p:ph type="body" idx="1"/>
          </p:nvPr>
        </p:nvSpPr>
        <p:spPr/>
        <p:txBody>
          <a:bodyPr/>
          <a:lstStyle/>
          <a:p>
            <a:r>
              <a:rPr lang="en-US" b="1"/>
              <a:t>Slide 7—Q2--Route &amp; Direction Effects</a:t>
            </a:r>
            <a:r>
              <a:rPr lang="en-US"/>
              <a:t> Speaker Notes</a:t>
            </a:r>
            <a:r>
              <a:rPr lang="en-US">
                <a:sym typeface="Wingdings" panose="05000000000000000000" pitchFamily="2" charset="2"/>
              </a:rPr>
              <a:t>: (Brandon)</a:t>
            </a:r>
          </a:p>
          <a:p>
            <a:endParaRPr lang="en-US"/>
          </a:p>
          <a:p>
            <a:r>
              <a:rPr lang="en-US"/>
              <a:t>Next, we analyzed </a:t>
            </a:r>
            <a:r>
              <a:rPr lang="en-US" b="1"/>
              <a:t>on-time performance by route and direction</a:t>
            </a:r>
            <a:r>
              <a:rPr lang="en-US"/>
              <a:t>. Here, the results showed quite a bit of variability. Across all routes, OTP ranged from roughly </a:t>
            </a:r>
            <a:r>
              <a:rPr lang="en-US" b="1"/>
              <a:t>70% on the low end</a:t>
            </a:r>
            <a:r>
              <a:rPr lang="en-US"/>
              <a:t> up to </a:t>
            </a:r>
            <a:r>
              <a:rPr lang="en-US" b="1"/>
              <a:t>89% on the high end</a:t>
            </a:r>
            <a:r>
              <a:rPr lang="en-US"/>
              <a:t>. When we compared </a:t>
            </a:r>
            <a:r>
              <a:rPr lang="en-US" b="1"/>
              <a:t>downtown-bound trips</a:t>
            </a:r>
            <a:r>
              <a:rPr lang="en-US"/>
              <a:t> to </a:t>
            </a:r>
            <a:r>
              <a:rPr lang="en-US" b="1"/>
              <a:t>non-downtown routes</a:t>
            </a:r>
            <a:r>
              <a:rPr lang="en-US"/>
              <a:t>, we found that </a:t>
            </a:r>
            <a:r>
              <a:rPr lang="en-US" b="1"/>
              <a:t>downtown routes consistently performed worse</a:t>
            </a:r>
            <a:r>
              <a:rPr lang="en-US"/>
              <a:t>, which makes sense given traffic congestion and higher passenger volumes. This breakdown helps leadership pinpoint </a:t>
            </a:r>
            <a:r>
              <a:rPr lang="en-US" b="1"/>
              <a:t>where reliability is strongest</a:t>
            </a:r>
            <a:r>
              <a:rPr lang="en-US"/>
              <a:t> and where </a:t>
            </a:r>
            <a:r>
              <a:rPr lang="en-US" b="1"/>
              <a:t>targeted review or intervention</a:t>
            </a:r>
            <a:r>
              <a:rPr lang="en-US"/>
              <a:t> is most needed — especially along busy corridors or during high-demand periods.</a:t>
            </a:r>
          </a:p>
        </p:txBody>
      </p:sp>
      <p:sp>
        <p:nvSpPr>
          <p:cNvPr id="4" name="Slide Number Placeholder 3">
            <a:extLst>
              <a:ext uri="{FF2B5EF4-FFF2-40B4-BE49-F238E27FC236}">
                <a16:creationId xmlns:a16="http://schemas.microsoft.com/office/drawing/2014/main" id="{F2D58DBF-780C-3F99-69C2-F7EB4C1C24E8}"/>
              </a:ext>
            </a:extLst>
          </p:cNvPr>
          <p:cNvSpPr>
            <a:spLocks noGrp="1"/>
          </p:cNvSpPr>
          <p:nvPr>
            <p:ph type="sldNum" sz="quarter" idx="5"/>
          </p:nvPr>
        </p:nvSpPr>
        <p:spPr/>
        <p:txBody>
          <a:bodyPr/>
          <a:lstStyle/>
          <a:p>
            <a:fld id="{6DC51814-3B91-4036-94D2-3977634EE214}" type="slidenum">
              <a:rPr lang="en-US" smtClean="0"/>
              <a:t>7</a:t>
            </a:fld>
            <a:endParaRPr lang="en-US"/>
          </a:p>
        </p:txBody>
      </p:sp>
    </p:spTree>
    <p:extLst>
      <p:ext uri="{BB962C8B-B14F-4D97-AF65-F5344CB8AC3E}">
        <p14:creationId xmlns:p14="http://schemas.microsoft.com/office/powerpoint/2010/main" val="220929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a:t>Slide 8—Q3--Time of Day and Day of Week</a:t>
            </a:r>
            <a:r>
              <a:rPr lang="en-US"/>
              <a:t> Speaker Notes: (Brandon)</a:t>
            </a:r>
          </a:p>
          <a:p>
            <a:endParaRPr lang="en-US"/>
          </a:p>
          <a:p>
            <a:r>
              <a:rPr lang="en-US"/>
              <a:t>Then, we looked at how on-time performance changes across </a:t>
            </a:r>
            <a:r>
              <a:rPr lang="en-US" b="1"/>
              <a:t>different times of day and days of the week.</a:t>
            </a:r>
            <a:endParaRPr lang="en-US"/>
          </a:p>
          <a:p>
            <a:r>
              <a:rPr lang="en-US"/>
              <a:t>We grouped trips into </a:t>
            </a:r>
            <a:r>
              <a:rPr lang="en-US" b="1"/>
              <a:t>peak hours</a:t>
            </a:r>
            <a:r>
              <a:rPr lang="en-US"/>
              <a:t> — typically morning and evening rush periods — versus </a:t>
            </a:r>
            <a:r>
              <a:rPr lang="en-US" b="1"/>
              <a:t>off-peak times</a:t>
            </a:r>
            <a:r>
              <a:rPr lang="en-US"/>
              <a:t> like mid-mornings and early afternoons.</a:t>
            </a:r>
            <a:br>
              <a:rPr lang="en-US"/>
            </a:br>
            <a:r>
              <a:rPr lang="en-US"/>
              <a:t>The results show that </a:t>
            </a:r>
            <a:r>
              <a:rPr lang="en-US" b="1"/>
              <a:t>peak-hour OTP averages around 76%</a:t>
            </a:r>
            <a:r>
              <a:rPr lang="en-US"/>
              <a:t>, while </a:t>
            </a:r>
            <a:r>
              <a:rPr lang="en-US" b="1"/>
              <a:t>off-peak performance improves to about 82%</a:t>
            </a:r>
            <a:r>
              <a:rPr lang="en-US"/>
              <a:t>.</a:t>
            </a:r>
          </a:p>
          <a:p>
            <a:r>
              <a:rPr lang="en-US"/>
              <a:t>When broken down by day of week, </a:t>
            </a:r>
            <a:r>
              <a:rPr lang="en-US" b="1"/>
              <a:t>Fridays consistently show the lowest reliability</a:t>
            </a:r>
            <a:r>
              <a:rPr lang="en-US"/>
              <a:t>, likely due to heavier traffic and end-of-week variability.</a:t>
            </a:r>
            <a:br>
              <a:rPr lang="en-US"/>
            </a:br>
            <a:r>
              <a:rPr lang="en-US"/>
              <a:t>In contrast, </a:t>
            </a:r>
            <a:r>
              <a:rPr lang="en-US" b="1"/>
              <a:t>Sundays had the highest on-time rate</a:t>
            </a:r>
            <a:r>
              <a:rPr lang="en-US"/>
              <a:t>, when traffic is light and schedules are more consistent.</a:t>
            </a:r>
          </a:p>
          <a:p>
            <a:r>
              <a:rPr lang="en-US"/>
              <a:t>These findings reveal </a:t>
            </a:r>
            <a:r>
              <a:rPr lang="en-US" b="1"/>
              <a:t>when performance dips. P</a:t>
            </a:r>
            <a:r>
              <a:rPr lang="en-US"/>
              <a:t>roviding insights that can help WeGo </a:t>
            </a:r>
            <a:r>
              <a:rPr lang="en-US" b="1"/>
              <a:t>adjust schedules, staffing, or dispatching</a:t>
            </a:r>
            <a:r>
              <a:rPr lang="en-US"/>
              <a:t> to improve consistency during the most challenging periods.</a:t>
            </a:r>
          </a:p>
        </p:txBody>
      </p:sp>
      <p:sp>
        <p:nvSpPr>
          <p:cNvPr id="4" name="Slide Number Placeholder 3"/>
          <p:cNvSpPr>
            <a:spLocks noGrp="1"/>
          </p:cNvSpPr>
          <p:nvPr>
            <p:ph type="sldNum" sz="quarter" idx="5"/>
          </p:nvPr>
        </p:nvSpPr>
        <p:spPr/>
        <p:txBody>
          <a:bodyPr/>
          <a:lstStyle/>
          <a:p>
            <a:fld id="{6DC51814-3B91-4036-94D2-3977634EE214}" type="slidenum">
              <a:rPr lang="en-US" smtClean="0"/>
              <a:t>8</a:t>
            </a:fld>
            <a:endParaRPr lang="en-US"/>
          </a:p>
        </p:txBody>
      </p:sp>
    </p:spTree>
    <p:extLst>
      <p:ext uri="{BB962C8B-B14F-4D97-AF65-F5344CB8AC3E}">
        <p14:creationId xmlns:p14="http://schemas.microsoft.com/office/powerpoint/2010/main" val="2815497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171450" indent="-171450">
              <a:buFont typeface="Arial"/>
              <a:buChar char="•"/>
            </a:pPr>
            <a:r>
              <a:rPr lang="en-US" b="1"/>
              <a:t>Each bar is a driver</a:t>
            </a:r>
            <a:r>
              <a:rPr lang="en-US"/>
              <a:t> (we show a friendly alias instead of their ID).</a:t>
            </a:r>
          </a:p>
          <a:p>
            <a:pPr marL="171450" indent="-171450">
              <a:buFont typeface="Arial"/>
              <a:buChar char="•"/>
            </a:pPr>
            <a:r>
              <a:rPr lang="en-US"/>
              <a:t>The bar measures the driver’s </a:t>
            </a:r>
            <a:r>
              <a:rPr lang="en-US" b="1"/>
              <a:t>adjusted effect on the  on-time performance</a:t>
            </a:r>
            <a:r>
              <a:rPr lang="en-US"/>
              <a:t>, in </a:t>
            </a:r>
            <a:r>
              <a:rPr lang="en-US" b="1"/>
              <a:t>percentage points (pp)</a:t>
            </a:r>
            <a:r>
              <a:rPr lang="en-US"/>
              <a:t>.</a:t>
            </a:r>
            <a:endParaRPr lang="en-US">
              <a:ea typeface="Calibri"/>
              <a:cs typeface="Calibri"/>
            </a:endParaRPr>
          </a:p>
          <a:p>
            <a:pPr marL="171450" indent="-171450">
              <a:buFont typeface="Arial"/>
              <a:buChar char="•"/>
            </a:pPr>
            <a:r>
              <a:rPr lang="en-US" i="1"/>
              <a:t>Adjusted</a:t>
            </a:r>
            <a:r>
              <a:rPr lang="en-US"/>
              <a:t> means we’ve already accounted for the route and direction they were on, the </a:t>
            </a:r>
            <a:r>
              <a:rPr lang="en-US" b="1"/>
              <a:t>day of week</a:t>
            </a:r>
            <a:r>
              <a:rPr lang="en-US"/>
              <a:t>, and the </a:t>
            </a:r>
            <a:r>
              <a:rPr lang="en-US" b="1"/>
              <a:t>hour of day</a:t>
            </a:r>
            <a:r>
              <a:rPr lang="en-US"/>
              <a:t>.</a:t>
            </a:r>
            <a:endParaRPr lang="en-US">
              <a:ea typeface="Calibri"/>
              <a:cs typeface="Calibri"/>
            </a:endParaRPr>
          </a:p>
          <a:p>
            <a:pPr marL="628650" lvl="1" indent="-171450">
              <a:buFont typeface="Arial"/>
              <a:buChar char="•"/>
            </a:pPr>
            <a:r>
              <a:rPr lang="en-US"/>
              <a:t>In other words, we </a:t>
            </a:r>
            <a:r>
              <a:rPr lang="en-US" b="1"/>
              <a:t>compare drivers to what would be expected</a:t>
            </a:r>
            <a:r>
              <a:rPr lang="en-US"/>
              <a:t> given their assignments and time-of-day mix.</a:t>
            </a:r>
            <a:endParaRPr lang="en-US">
              <a:ea typeface="Calibri"/>
              <a:cs typeface="Calibri"/>
            </a:endParaRPr>
          </a:p>
          <a:p>
            <a:pPr marL="171450" indent="-171450">
              <a:buFont typeface="Arial"/>
              <a:buChar char="•"/>
            </a:pPr>
            <a:r>
              <a:rPr lang="en-US" b="1"/>
              <a:t>Positive bars</a:t>
            </a:r>
            <a:r>
              <a:rPr lang="en-US"/>
              <a:t> (to the right) mean the driver’s trips were </a:t>
            </a:r>
            <a:r>
              <a:rPr lang="en-US" b="1"/>
              <a:t>more on-time than expected</a:t>
            </a:r>
            <a:r>
              <a:rPr lang="en-US"/>
              <a:t>;</a:t>
            </a:r>
            <a:br>
              <a:rPr lang="en-US">
                <a:cs typeface="+mn-lt"/>
              </a:rPr>
            </a:br>
            <a:r>
              <a:rPr lang="en-US"/>
              <a:t>negative bars mean </a:t>
            </a:r>
            <a:r>
              <a:rPr lang="en-US" b="1"/>
              <a:t>less on-time than expected</a:t>
            </a:r>
            <a:r>
              <a:rPr lang="en-US"/>
              <a:t>.</a:t>
            </a:r>
            <a:endParaRPr lang="en-US">
              <a:ea typeface="Calibri"/>
              <a:cs typeface="Calibri"/>
            </a:endParaRPr>
          </a:p>
          <a:p>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6DC51814-3B91-4036-94D2-3977634EE214}" type="slidenum">
              <a:rPr lang="en-US" smtClean="0"/>
              <a:t>9</a:t>
            </a:fld>
            <a:endParaRPr lang="en-US"/>
          </a:p>
        </p:txBody>
      </p:sp>
    </p:spTree>
    <p:extLst>
      <p:ext uri="{BB962C8B-B14F-4D97-AF65-F5344CB8AC3E}">
        <p14:creationId xmlns:p14="http://schemas.microsoft.com/office/powerpoint/2010/main" val="4247834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4810674"/>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7963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357272"/>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620619"/>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814443"/>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2747983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162233376"/>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288334026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54458272"/>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187661543"/>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018264"/>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5085586"/>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258960895"/>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958734"/>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2911057084"/>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221609258"/>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114473868"/>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359956026"/>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1035085988"/>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18877"/>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85199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55044332"/>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19478"/>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815424886"/>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565490311"/>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2878641747"/>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681869821"/>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493388266"/>
      </p:ext>
    </p:extLst>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3303732246"/>
      </p:ext>
    </p:extLst>
  </p:cSld>
  <p:clrMapOvr>
    <a:masterClrMapping/>
  </p:clrMapOvr>
  <p:transition spd="slow">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3633710137"/>
      </p:ext>
    </p:extLst>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2108078959"/>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201425918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836410"/>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transition spd="slow">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2728092510"/>
      </p:ext>
    </p:extLst>
  </p:cSld>
  <p:clrMapOvr>
    <a:masterClrMapping/>
  </p:clrMapOvr>
  <p:transition spd="slow">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627732245"/>
      </p:ext>
    </p:extLst>
  </p:cSld>
  <p:clrMapOvr>
    <a:masterClrMapping/>
  </p:clrMapOvr>
  <p:transition spd="slow">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1884734306"/>
      </p:ext>
    </p:extLst>
  </p:cSld>
  <p:clrMapOvr>
    <a:masterClrMapping/>
  </p:clrMapOvr>
  <p:transition spd="slow">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565382800"/>
      </p:ext>
    </p:extLst>
  </p:cSld>
  <p:clrMapOvr>
    <a:masterClrMapping/>
  </p:clrMapOvr>
  <p:transition spd="slow">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transition spd="slow">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2589529795"/>
      </p:ext>
    </p:extLst>
  </p:cSld>
  <p:clrMapOvr>
    <a:masterClrMapping/>
  </p:clrMapOvr>
  <p:transition spd="slow">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3840593002"/>
      </p:ext>
    </p:extLst>
  </p:cSld>
  <p:clrMapOvr>
    <a:masterClrMapping/>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transition spd="slow">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10208442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28379178"/>
      </p:ext>
    </p:extLst>
  </p:cSld>
  <p:clrMapOvr>
    <a:masterClrMapping/>
  </p:clrMapOvr>
  <p:transitio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a:t>Thank You</a:t>
            </a:r>
          </a:p>
        </p:txBody>
      </p:sp>
    </p:spTree>
    <p:extLst>
      <p:ext uri="{BB962C8B-B14F-4D97-AF65-F5344CB8AC3E}">
        <p14:creationId xmlns:p14="http://schemas.microsoft.com/office/powerpoint/2010/main" val="2757538097"/>
      </p:ext>
    </p:extLst>
  </p:cSld>
  <p:clrMapOvr>
    <a:masterClrMapping/>
  </p:clrMapOvr>
  <p:transition spd="slow">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1390318904"/>
      </p:ext>
    </p:extLst>
  </p:cSld>
  <p:clrMapOvr>
    <a:masterClrMapping/>
  </p:clrMapOvr>
  <p:transition spd="slow">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1803416070"/>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84979205"/>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377171018"/>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4053300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13615"/>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transition spd="slow">
    <p:wipe/>
  </p:transition>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file:///C:\Users\micha\OneDrive\Documents\NewForce\Python\projects\wego-brake-it-easy\data\wego_reliability_map.html"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3"/>
          <a:srcRect/>
          <a:stretch/>
        </p:blipFill>
        <p:spPr>
          <a:xfrm>
            <a:off x="571500" y="573207"/>
            <a:ext cx="6034088" cy="5581934"/>
          </a:xfrm>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869766" y="698668"/>
            <a:ext cx="4986338" cy="5331012"/>
          </a:xfrm>
        </p:spPr>
        <p:txBody>
          <a:bodyPr>
            <a:normAutofit fontScale="90000"/>
          </a:bodyPr>
          <a:lstStyle/>
          <a:p>
            <a:r>
              <a:rPr lang="en-US"/>
              <a:t>Analyzing Bus On-Time Performance in Greater Nashville and Davidson County </a:t>
            </a:r>
          </a:p>
        </p:txBody>
      </p:sp>
    </p:spTree>
    <p:extLst>
      <p:ext uri="{BB962C8B-B14F-4D97-AF65-F5344CB8AC3E}">
        <p14:creationId xmlns:p14="http://schemas.microsoft.com/office/powerpoint/2010/main" val="149549653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0D688A-055D-EB37-3E90-777592887D90}"/>
            </a:ext>
          </a:extLst>
        </p:cNvPr>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AD34009-5C8E-FD0B-DD73-15D99D154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Arc 74">
            <a:extLst>
              <a:ext uri="{FF2B5EF4-FFF2-40B4-BE49-F238E27FC236}">
                <a16:creationId xmlns:a16="http://schemas.microsoft.com/office/drawing/2014/main" id="{52EE3B01-41E6-4DA4-8ED5-35F6BF487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Text Placeholder 10">
            <a:extLst>
              <a:ext uri="{FF2B5EF4-FFF2-40B4-BE49-F238E27FC236}">
                <a16:creationId xmlns:a16="http://schemas.microsoft.com/office/drawing/2014/main" id="{6C8C0728-1633-97D8-6EC1-2E9B752F19F4}"/>
              </a:ext>
            </a:extLst>
          </p:cNvPr>
          <p:cNvSpPr>
            <a:spLocks noGrp="1"/>
          </p:cNvSpPr>
          <p:nvPr>
            <p:ph type="title"/>
          </p:nvPr>
        </p:nvSpPr>
        <p:spPr>
          <a:xfrm>
            <a:off x="1109934" y="443886"/>
            <a:ext cx="9284901" cy="1324815"/>
          </a:xfrm>
        </p:spPr>
        <p:txBody>
          <a:bodyPr vert="horz" lIns="91440" tIns="45720" rIns="91440" bIns="45720" rtlCol="0" anchor="ctr">
            <a:normAutofit/>
          </a:bodyPr>
          <a:lstStyle/>
          <a:p>
            <a:r>
              <a:rPr lang="en-US" sz="4400"/>
              <a:t>Smooth Operator: Does the Driver Make the Difference?</a:t>
            </a:r>
            <a:endParaRPr lang="en-US">
              <a:ea typeface="Calibri"/>
              <a:cs typeface="Calibri"/>
            </a:endParaRPr>
          </a:p>
        </p:txBody>
      </p:sp>
      <p:sp>
        <p:nvSpPr>
          <p:cNvPr id="73" name="Freeform: Shape 72">
            <a:extLst>
              <a:ext uri="{FF2B5EF4-FFF2-40B4-BE49-F238E27FC236}">
                <a16:creationId xmlns:a16="http://schemas.microsoft.com/office/drawing/2014/main" id="{BE4CB187-DF20-33D1-1E6C-7E47A36FF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Placeholder 12">
            <a:extLst>
              <a:ext uri="{FF2B5EF4-FFF2-40B4-BE49-F238E27FC236}">
                <a16:creationId xmlns:a16="http://schemas.microsoft.com/office/drawing/2014/main" id="{CE8CE0E7-8DEB-07D0-3EEB-558DE76A8F1A}"/>
              </a:ext>
              <a:ext uri="{C183D7F6-B498-43B3-948B-1728B52AA6E4}">
                <adec:decorative xmlns:adec="http://schemas.microsoft.com/office/drawing/2017/decorative" val="1"/>
              </a:ext>
            </a:extLst>
          </p:cNvPr>
          <p:cNvPicPr>
            <a:picLocks noGrp="1" noChangeAspect="1"/>
          </p:cNvPicPr>
          <p:nvPr>
            <p:ph sz="half" idx="1"/>
          </p:nvPr>
        </p:nvPicPr>
        <p:blipFill>
          <a:blip r:embed="rId3"/>
          <a:stretch/>
        </p:blipFill>
        <p:spPr>
          <a:xfrm>
            <a:off x="4662189" y="1744177"/>
            <a:ext cx="6699634" cy="363772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 name="Text Placeholder 9">
            <a:extLst>
              <a:ext uri="{FF2B5EF4-FFF2-40B4-BE49-F238E27FC236}">
                <a16:creationId xmlns:a16="http://schemas.microsoft.com/office/drawing/2014/main" id="{3D975EDC-0651-63DD-D86D-226189F31E61}"/>
              </a:ext>
            </a:extLst>
          </p:cNvPr>
          <p:cNvSpPr>
            <a:spLocks noGrp="1"/>
          </p:cNvSpPr>
          <p:nvPr>
            <p:ph sz="half" idx="2"/>
          </p:nvPr>
        </p:nvSpPr>
        <p:spPr>
          <a:xfrm>
            <a:off x="613153" y="1984442"/>
            <a:ext cx="4042573" cy="3159124"/>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r>
              <a:rPr lang="en-US">
                <a:solidFill>
                  <a:schemeClr val="tx1"/>
                </a:solidFill>
                <a:ea typeface="Calibri Light"/>
                <a:cs typeface="Calibri Light"/>
              </a:rPr>
              <a:t>Noticeable spread in operator-level OTP outcomes from –0.35 to .18</a:t>
            </a:r>
          </a:p>
          <a:p>
            <a:r>
              <a:rPr lang="en-US">
                <a:solidFill>
                  <a:schemeClr val="tx1"/>
                </a:solidFill>
                <a:ea typeface="Calibri Light"/>
                <a:cs typeface="Calibri Light"/>
              </a:rPr>
              <a:t>Targeted feedback, coaching, and schedule support are the recommended next steps for those with an OTP of –0.10 or lower. </a:t>
            </a:r>
          </a:p>
          <a:p>
            <a:endParaRPr lang="en-US">
              <a:solidFill>
                <a:schemeClr val="tx1"/>
              </a:solidFill>
              <a:ea typeface="Calibri Light"/>
              <a:cs typeface="Calibri Light"/>
            </a:endParaRPr>
          </a:p>
        </p:txBody>
      </p:sp>
      <p:sp>
        <p:nvSpPr>
          <p:cNvPr id="3" name="Slide Number Placeholder 2" hidden="1">
            <a:extLst>
              <a:ext uri="{FF2B5EF4-FFF2-40B4-BE49-F238E27FC236}">
                <a16:creationId xmlns:a16="http://schemas.microsoft.com/office/drawing/2014/main" id="{292FDBF8-2AFF-94E8-2E8D-1EAD88680829}"/>
              </a:ext>
            </a:extLst>
          </p:cNvPr>
          <p:cNvSpPr>
            <a:spLocks noGrp="1"/>
          </p:cNvSpPr>
          <p:nvPr>
            <p:ph type="sldNum" sz="quarter" idx="4294967295"/>
          </p:nvPr>
        </p:nvSpPr>
        <p:spPr>
          <a:xfrm>
            <a:off x="11818938" y="6581775"/>
            <a:ext cx="373062" cy="206375"/>
          </a:xfrm>
        </p:spPr>
        <p:txBody>
          <a:bodyPr/>
          <a:lstStyle/>
          <a:p>
            <a:pPr>
              <a:spcAft>
                <a:spcPts val="600"/>
              </a:spcAft>
            </a:pPr>
            <a:fld id="{03DC2DEF-D2FE-4B45-ABA4-9F153FD1C98A}" type="slidenum">
              <a:rPr lang="en-US" smtClean="0"/>
              <a:pPr>
                <a:spcAft>
                  <a:spcPts val="600"/>
                </a:spcAft>
              </a:pPr>
              <a:t>10</a:t>
            </a:fld>
            <a:endParaRPr lang="en-US"/>
          </a:p>
        </p:txBody>
      </p:sp>
      <p:sp>
        <p:nvSpPr>
          <p:cNvPr id="4" name="Slide Number Placeholder 4">
            <a:extLst>
              <a:ext uri="{FF2B5EF4-FFF2-40B4-BE49-F238E27FC236}">
                <a16:creationId xmlns:a16="http://schemas.microsoft.com/office/drawing/2014/main" id="{320A802D-E69D-B2B5-C38C-1BBF02279F6B}"/>
              </a:ext>
            </a:extLst>
          </p:cNvPr>
          <p:cNvSpPr txBox="1">
            <a:spLocks/>
          </p:cNvSpPr>
          <p:nvPr/>
        </p:nvSpPr>
        <p:spPr>
          <a:xfrm>
            <a:off x="9163833" y="6492049"/>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03DC2DEF-D2FE-4B45-ABA4-9F153FD1C98A}" type="slidenum">
              <a:rPr lang="en-US">
                <a:solidFill>
                  <a:schemeClr val="tx1">
                    <a:lumMod val="75000"/>
                    <a:lumOff val="25000"/>
                  </a:schemeClr>
                </a:solidFill>
              </a:rPr>
              <a:pPr>
                <a:spcAft>
                  <a:spcPts val="600"/>
                </a:spcAft>
              </a:pPr>
              <a:t>10</a:t>
            </a:fld>
            <a:endParaRPr lang="en-US">
              <a:solidFill>
                <a:schemeClr val="tx1">
                  <a:lumMod val="75000"/>
                  <a:lumOff val="25000"/>
                </a:schemeClr>
              </a:solidFill>
            </a:endParaRPr>
          </a:p>
        </p:txBody>
      </p:sp>
    </p:spTree>
    <p:extLst>
      <p:ext uri="{BB962C8B-B14F-4D97-AF65-F5344CB8AC3E}">
        <p14:creationId xmlns:p14="http://schemas.microsoft.com/office/powerpoint/2010/main" val="379813045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a:extLst>
            <a:ext uri="{FF2B5EF4-FFF2-40B4-BE49-F238E27FC236}">
              <a16:creationId xmlns:a16="http://schemas.microsoft.com/office/drawing/2014/main" id="{D70E5897-EC98-E182-CBCC-73DF287F474E}"/>
            </a:ext>
          </a:extLst>
        </p:cNvPr>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70E0CCAD-74FC-6A2D-4391-F2D694633F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C2D2D-B302-C7C8-B86F-EF353351621E}"/>
              </a:ext>
            </a:extLst>
          </p:cNvPr>
          <p:cNvSpPr>
            <a:spLocks noGrp="1"/>
          </p:cNvSpPr>
          <p:nvPr>
            <p:ph type="title"/>
          </p:nvPr>
        </p:nvSpPr>
        <p:spPr>
          <a:xfrm>
            <a:off x="640080" y="640080"/>
            <a:ext cx="2752354" cy="2709275"/>
          </a:xfrm>
          <a:prstGeom prst="rect">
            <a:avLst/>
          </a:prstGeom>
          <a:solidFill>
            <a:schemeClr val="accent1"/>
          </a:solidFill>
          <a:ln w="174625" cmpd="thinThick">
            <a:solidFill>
              <a:schemeClr val="accent1"/>
            </a:solidFill>
          </a:ln>
        </p:spPr>
        <p:txBody>
          <a:bodyPr vert="horz" lIns="91440" tIns="45720" rIns="91440" bIns="45720" rtlCol="0" anchor="ctr">
            <a:normAutofit/>
          </a:bodyPr>
          <a:lstStyle/>
          <a:p>
            <a:pPr algn="ctr"/>
            <a:r>
              <a:rPr lang="en-US" sz="2800">
                <a:solidFill>
                  <a:srgbClr val="FFFFFF"/>
                </a:solidFill>
              </a:rPr>
              <a:t>Gasping</a:t>
            </a:r>
            <a:r>
              <a:rPr lang="en-US" sz="2800" kern="1200">
                <a:solidFill>
                  <a:srgbClr val="FFFFFF"/>
                </a:solidFill>
                <a:latin typeface="+mj-lt"/>
                <a:ea typeface="+mj-ea"/>
                <a:cs typeface="+mj-cs"/>
              </a:rPr>
              <a:t> at Gapping: Headway and Its Effects</a:t>
            </a:r>
          </a:p>
        </p:txBody>
      </p:sp>
      <p:pic>
        <p:nvPicPr>
          <p:cNvPr id="7" name="Content Placeholder 6">
            <a:extLst>
              <a:ext uri="{FF2B5EF4-FFF2-40B4-BE49-F238E27FC236}">
                <a16:creationId xmlns:a16="http://schemas.microsoft.com/office/drawing/2014/main" id="{BD083663-5DBE-08E1-94DE-51FD07B7B2C8}"/>
              </a:ext>
            </a:extLst>
          </p:cNvPr>
          <p:cNvPicPr>
            <a:picLocks noGrp="1" noChangeAspect="1"/>
          </p:cNvPicPr>
          <p:nvPr>
            <p:ph sz="half" idx="2"/>
          </p:nvPr>
        </p:nvPicPr>
        <p:blipFill>
          <a:blip r:embed="rId3"/>
          <a:stretch>
            <a:fillRect/>
          </a:stretch>
        </p:blipFill>
        <p:spPr>
          <a:xfrm>
            <a:off x="3714008" y="1638275"/>
            <a:ext cx="7524324" cy="3591154"/>
          </a:xfrm>
          <a:prstGeom prst="rect">
            <a:avLst/>
          </a:prstGeom>
        </p:spPr>
      </p:pic>
      <p:sp>
        <p:nvSpPr>
          <p:cNvPr id="5" name="Slide Number Placeholder 4">
            <a:extLst>
              <a:ext uri="{FF2B5EF4-FFF2-40B4-BE49-F238E27FC236}">
                <a16:creationId xmlns:a16="http://schemas.microsoft.com/office/drawing/2014/main" id="{2E620FFD-3A1E-90D5-8FBE-A469CB6DDD67}"/>
              </a:ext>
            </a:extLst>
          </p:cNvPr>
          <p:cNvSpPr>
            <a:spLocks noGrp="1"/>
          </p:cNvSpPr>
          <p:nvPr>
            <p:ph type="sldNum" sz="quarter" idx="12"/>
          </p:nvPr>
        </p:nvSpPr>
        <p:spPr>
          <a:xfrm>
            <a:off x="9163833" y="6492049"/>
            <a:ext cx="2743200" cy="365125"/>
          </a:xfrm>
        </p:spPr>
        <p:txBody>
          <a:bodyPr vert="horz" lIns="91440" tIns="45720" rIns="91440" bIns="45720" rtlCol="0" anchor="ctr">
            <a:normAutofit/>
          </a:bodyPr>
          <a:lstStyle/>
          <a:p>
            <a:pPr>
              <a:spcAft>
                <a:spcPts val="600"/>
              </a:spcAft>
            </a:pPr>
            <a:fld id="{03DC2DEF-D2FE-4B45-ABA4-9F153FD1C98A}" type="slidenum">
              <a:rPr lang="en-US">
                <a:solidFill>
                  <a:schemeClr val="tx1">
                    <a:lumMod val="75000"/>
                    <a:lumOff val="25000"/>
                  </a:schemeClr>
                </a:solidFill>
              </a:rPr>
              <a:pPr>
                <a:spcAft>
                  <a:spcPts val="600"/>
                </a:spcAft>
              </a:pPr>
              <a:t>11</a:t>
            </a:fld>
            <a:endParaRPr lang="en-US">
              <a:solidFill>
                <a:schemeClr val="tx1">
                  <a:lumMod val="75000"/>
                  <a:lumOff val="25000"/>
                </a:schemeClr>
              </a:solidFill>
            </a:endParaRPr>
          </a:p>
        </p:txBody>
      </p:sp>
    </p:spTree>
    <p:extLst>
      <p:ext uri="{BB962C8B-B14F-4D97-AF65-F5344CB8AC3E}">
        <p14:creationId xmlns:p14="http://schemas.microsoft.com/office/powerpoint/2010/main" val="167694535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9FB92-69B5-AD76-DA93-3B73DF6EA85D}"/>
              </a:ext>
            </a:extLst>
          </p:cNvPr>
          <p:cNvSpPr>
            <a:spLocks noGrp="1"/>
          </p:cNvSpPr>
          <p:nvPr>
            <p:ph type="title"/>
          </p:nvPr>
        </p:nvSpPr>
        <p:spPr>
          <a:xfrm>
            <a:off x="640080" y="640080"/>
            <a:ext cx="2752354" cy="2709275"/>
          </a:xfrm>
          <a:prstGeom prst="rect">
            <a:avLst/>
          </a:prstGeom>
          <a:solidFill>
            <a:schemeClr val="accent1"/>
          </a:solidFill>
          <a:ln w="174625" cmpd="thinThick">
            <a:solidFill>
              <a:schemeClr val="accent1"/>
            </a:solidFill>
          </a:ln>
        </p:spPr>
        <p:txBody>
          <a:bodyPr vert="horz" lIns="91440" tIns="45720" rIns="91440" bIns="45720" rtlCol="0" anchor="ctr">
            <a:normAutofit/>
          </a:bodyPr>
          <a:lstStyle/>
          <a:p>
            <a:pPr algn="ctr"/>
            <a:r>
              <a:rPr lang="en-US" sz="2800">
                <a:solidFill>
                  <a:srgbClr val="FFFFFF"/>
                </a:solidFill>
              </a:rPr>
              <a:t>Gasping</a:t>
            </a:r>
            <a:r>
              <a:rPr lang="en-US" sz="2800" kern="1200">
                <a:solidFill>
                  <a:srgbClr val="FFFFFF"/>
                </a:solidFill>
                <a:latin typeface="+mj-lt"/>
                <a:ea typeface="+mj-ea"/>
                <a:cs typeface="+mj-cs"/>
              </a:rPr>
              <a:t> at Gapping: Headway and Its Effects</a:t>
            </a:r>
          </a:p>
        </p:txBody>
      </p:sp>
      <p:pic>
        <p:nvPicPr>
          <p:cNvPr id="7" name="Content Placeholder 6">
            <a:extLst>
              <a:ext uri="{FF2B5EF4-FFF2-40B4-BE49-F238E27FC236}">
                <a16:creationId xmlns:a16="http://schemas.microsoft.com/office/drawing/2014/main" id="{3956BF35-C6E2-DBE8-8D65-F8DF47D3E2B4}"/>
              </a:ext>
            </a:extLst>
          </p:cNvPr>
          <p:cNvPicPr>
            <a:picLocks noGrp="1" noChangeAspect="1"/>
          </p:cNvPicPr>
          <p:nvPr>
            <p:ph sz="half" idx="2"/>
          </p:nvPr>
        </p:nvPicPr>
        <p:blipFill>
          <a:blip r:embed="rId3"/>
          <a:stretch>
            <a:fillRect/>
          </a:stretch>
        </p:blipFill>
        <p:spPr>
          <a:xfrm>
            <a:off x="3714008" y="1592687"/>
            <a:ext cx="7524324" cy="3682331"/>
          </a:xfrm>
          <a:prstGeom prst="rect">
            <a:avLst/>
          </a:prstGeom>
        </p:spPr>
      </p:pic>
      <p:sp>
        <p:nvSpPr>
          <p:cNvPr id="5" name="Slide Number Placeholder 4">
            <a:extLst>
              <a:ext uri="{FF2B5EF4-FFF2-40B4-BE49-F238E27FC236}">
                <a16:creationId xmlns:a16="http://schemas.microsoft.com/office/drawing/2014/main" id="{EC412786-2548-8C96-9205-95EF57DEE6B8}"/>
              </a:ext>
            </a:extLst>
          </p:cNvPr>
          <p:cNvSpPr>
            <a:spLocks noGrp="1"/>
          </p:cNvSpPr>
          <p:nvPr>
            <p:ph type="sldNum" sz="quarter" idx="12"/>
          </p:nvPr>
        </p:nvSpPr>
        <p:spPr>
          <a:xfrm>
            <a:off x="9163833" y="6492049"/>
            <a:ext cx="2743200" cy="365125"/>
          </a:xfrm>
        </p:spPr>
        <p:txBody>
          <a:bodyPr vert="horz" lIns="91440" tIns="45720" rIns="91440" bIns="45720" rtlCol="0" anchor="ctr">
            <a:normAutofit/>
          </a:bodyPr>
          <a:lstStyle/>
          <a:p>
            <a:pPr>
              <a:spcAft>
                <a:spcPts val="600"/>
              </a:spcAft>
            </a:pPr>
            <a:fld id="{03DC2DEF-D2FE-4B45-ABA4-9F153FD1C98A}" type="slidenum">
              <a:rPr lang="en-US">
                <a:solidFill>
                  <a:schemeClr val="tx1">
                    <a:lumMod val="75000"/>
                    <a:lumOff val="25000"/>
                  </a:schemeClr>
                </a:solidFill>
              </a:rPr>
              <a:pPr>
                <a:spcAft>
                  <a:spcPts val="600"/>
                </a:spcAft>
              </a:pPr>
              <a:t>12</a:t>
            </a:fld>
            <a:endParaRPr lang="en-US">
              <a:solidFill>
                <a:schemeClr val="tx1">
                  <a:lumMod val="75000"/>
                  <a:lumOff val="25000"/>
                </a:schemeClr>
              </a:solidFill>
            </a:endParaRPr>
          </a:p>
        </p:txBody>
      </p:sp>
    </p:spTree>
    <p:extLst>
      <p:ext uri="{BB962C8B-B14F-4D97-AF65-F5344CB8AC3E}">
        <p14:creationId xmlns:p14="http://schemas.microsoft.com/office/powerpoint/2010/main" val="409240641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p:txBody>
          <a:bodyPr>
            <a:noAutofit/>
          </a:bodyPr>
          <a:lstStyle/>
          <a:p>
            <a:r>
              <a:rPr lang="en-US" sz="5400">
                <a:solidFill>
                  <a:schemeClr val="tx1">
                    <a:lumMod val="75000"/>
                    <a:lumOff val="25000"/>
                  </a:schemeClr>
                </a:solidFill>
                <a:ea typeface="Calibri"/>
                <a:cs typeface="Calibri"/>
              </a:rPr>
              <a:t>Is It Bussin? </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a:lstStyle/>
          <a:p>
            <a:fld id="{03DC2DEF-D2FE-4B45-ABA4-9F153FD1C98A}" type="slidenum">
              <a:rPr lang="en-US" smtClean="0"/>
              <a:t>13</a:t>
            </a:fld>
            <a:endParaRPr lang="en-US"/>
          </a:p>
        </p:txBody>
      </p:sp>
      <p:sp>
        <p:nvSpPr>
          <p:cNvPr id="18" name="Text Placeholder 17">
            <a:extLst>
              <a:ext uri="{FF2B5EF4-FFF2-40B4-BE49-F238E27FC236}">
                <a16:creationId xmlns:a16="http://schemas.microsoft.com/office/drawing/2014/main" id="{ED42596E-DB09-43F7-A053-18CEB2DDE639}"/>
              </a:ext>
            </a:extLst>
          </p:cNvPr>
          <p:cNvSpPr>
            <a:spLocks noGrp="1"/>
          </p:cNvSpPr>
          <p:nvPr>
            <p:ph type="body" sz="quarter" idx="14"/>
          </p:nvPr>
        </p:nvSpPr>
        <p:spPr/>
        <p:txBody>
          <a:bodyPr vert="horz" lIns="91440" tIns="45720" rIns="91440" bIns="45720" rtlCol="0" anchor="t">
            <a:normAutofit/>
          </a:bodyPr>
          <a:lstStyle/>
          <a:p>
            <a:r>
              <a:rPr lang="en-US">
                <a:ea typeface="Calibri Light"/>
                <a:cs typeface="Calibri Light"/>
              </a:rPr>
              <a:t>The first stop sets the tone</a:t>
            </a:r>
          </a:p>
          <a:p>
            <a:r>
              <a:rPr lang="en-US">
                <a:ea typeface="Calibri Light"/>
                <a:cs typeface="Calibri Light"/>
              </a:rPr>
              <a:t>Trips that start on time have the best downstream OTP and the lowest average deviation</a:t>
            </a:r>
          </a:p>
          <a:p>
            <a:endParaRPr lang="en-US">
              <a:ea typeface="Calibri Light"/>
              <a:cs typeface="Calibri Light"/>
            </a:endParaRPr>
          </a:p>
        </p:txBody>
      </p:sp>
      <p:sp>
        <p:nvSpPr>
          <p:cNvPr id="4" name="Chart Placeholder 3">
            <a:extLst>
              <a:ext uri="{FF2B5EF4-FFF2-40B4-BE49-F238E27FC236}">
                <a16:creationId xmlns:a16="http://schemas.microsoft.com/office/drawing/2014/main" id="{9BF99009-409C-35D2-8EE5-DA7C9E1F195A}"/>
              </a:ext>
            </a:extLst>
          </p:cNvPr>
          <p:cNvSpPr>
            <a:spLocks noGrp="1"/>
          </p:cNvSpPr>
          <p:nvPr>
            <p:ph type="chart" sz="quarter" idx="13"/>
          </p:nvPr>
        </p:nvSpPr>
        <p:spPr/>
        <p:txBody>
          <a:bodyPr/>
          <a:lstStyle/>
          <a:p>
            <a:endParaRPr lang="en-US"/>
          </a:p>
        </p:txBody>
      </p:sp>
      <p:pic>
        <p:nvPicPr>
          <p:cNvPr id="5" name="Picture 4">
            <a:extLst>
              <a:ext uri="{FF2B5EF4-FFF2-40B4-BE49-F238E27FC236}">
                <a16:creationId xmlns:a16="http://schemas.microsoft.com/office/drawing/2014/main" id="{C2577B80-07E7-5CD8-C7DF-62A4EF6AFF2D}"/>
              </a:ext>
            </a:extLst>
          </p:cNvPr>
          <p:cNvPicPr>
            <a:picLocks noChangeAspect="1"/>
          </p:cNvPicPr>
          <p:nvPr/>
        </p:nvPicPr>
        <p:blipFill>
          <a:blip r:embed="rId3"/>
          <a:stretch>
            <a:fillRect/>
          </a:stretch>
        </p:blipFill>
        <p:spPr>
          <a:xfrm>
            <a:off x="4902590" y="1234641"/>
            <a:ext cx="6987396" cy="4087962"/>
          </a:xfrm>
          <a:prstGeom prst="rect">
            <a:avLst/>
          </a:prstGeom>
        </p:spPr>
      </p:pic>
    </p:spTree>
    <p:extLst>
      <p:ext uri="{BB962C8B-B14F-4D97-AF65-F5344CB8AC3E}">
        <p14:creationId xmlns:p14="http://schemas.microsoft.com/office/powerpoint/2010/main" val="290002626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99020-1F32-9B55-DD65-5453BC539814}"/>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A4466D4C-9380-B20E-3F96-ACD58D0C1500}"/>
              </a:ext>
            </a:extLst>
          </p:cNvPr>
          <p:cNvSpPr>
            <a:spLocks noGrp="1"/>
          </p:cNvSpPr>
          <p:nvPr>
            <p:ph type="title"/>
          </p:nvPr>
        </p:nvSpPr>
        <p:spPr/>
        <p:txBody>
          <a:bodyPr>
            <a:noAutofit/>
          </a:bodyPr>
          <a:lstStyle/>
          <a:p>
            <a:r>
              <a:rPr lang="en-US" sz="5400">
                <a:solidFill>
                  <a:schemeClr val="tx1">
                    <a:lumMod val="75000"/>
                    <a:lumOff val="25000"/>
                  </a:schemeClr>
                </a:solidFill>
                <a:ea typeface="Calibri"/>
                <a:cs typeface="Calibri"/>
              </a:rPr>
              <a:t>Is It Bussin? </a:t>
            </a:r>
          </a:p>
        </p:txBody>
      </p:sp>
      <p:sp>
        <p:nvSpPr>
          <p:cNvPr id="3" name="Slide Number Placeholder 2">
            <a:extLst>
              <a:ext uri="{FF2B5EF4-FFF2-40B4-BE49-F238E27FC236}">
                <a16:creationId xmlns:a16="http://schemas.microsoft.com/office/drawing/2014/main" id="{9E7B370E-8179-A60B-E5F0-5FA97A8EFF86}"/>
              </a:ext>
            </a:extLst>
          </p:cNvPr>
          <p:cNvSpPr>
            <a:spLocks noGrp="1"/>
          </p:cNvSpPr>
          <p:nvPr>
            <p:ph type="sldNum" sz="quarter" idx="12"/>
          </p:nvPr>
        </p:nvSpPr>
        <p:spPr/>
        <p:txBody>
          <a:bodyPr/>
          <a:lstStyle/>
          <a:p>
            <a:fld id="{03DC2DEF-D2FE-4B45-ABA4-9F153FD1C98A}" type="slidenum">
              <a:rPr lang="en-US" smtClean="0"/>
              <a:t>14</a:t>
            </a:fld>
            <a:endParaRPr lang="en-US"/>
          </a:p>
        </p:txBody>
      </p:sp>
      <p:sp>
        <p:nvSpPr>
          <p:cNvPr id="18" name="Text Placeholder 17">
            <a:extLst>
              <a:ext uri="{FF2B5EF4-FFF2-40B4-BE49-F238E27FC236}">
                <a16:creationId xmlns:a16="http://schemas.microsoft.com/office/drawing/2014/main" id="{D796F887-DB64-CE64-9819-4D033421AC85}"/>
              </a:ext>
            </a:extLst>
          </p:cNvPr>
          <p:cNvSpPr>
            <a:spLocks noGrp="1"/>
          </p:cNvSpPr>
          <p:nvPr>
            <p:ph type="body" sz="quarter" idx="14"/>
          </p:nvPr>
        </p:nvSpPr>
        <p:spPr/>
        <p:txBody>
          <a:bodyPr vert="horz" lIns="91440" tIns="45720" rIns="91440" bIns="45720" rtlCol="0" anchor="t">
            <a:normAutofit/>
          </a:bodyPr>
          <a:lstStyle/>
          <a:p>
            <a:r>
              <a:rPr lang="en-US">
                <a:ea typeface="Calibri Light"/>
                <a:cs typeface="Calibri Light"/>
              </a:rPr>
              <a:t>Trips that start late rarely recover</a:t>
            </a:r>
          </a:p>
          <a:p>
            <a:pPr lvl="1">
              <a:buFont typeface="Courier New" panose="020B0604020202020204" pitchFamily="34" charset="0"/>
              <a:buChar char="o"/>
            </a:pPr>
            <a:r>
              <a:rPr lang="en-US">
                <a:ea typeface="Calibri Light"/>
                <a:cs typeface="Calibri Light"/>
              </a:rPr>
              <a:t>Downstream OTP is lower by 56.8% vs trips that start on time</a:t>
            </a:r>
          </a:p>
          <a:p>
            <a:r>
              <a:rPr lang="en-US">
                <a:ea typeface="Calibri Light"/>
                <a:cs typeface="Calibri Light"/>
              </a:rPr>
              <a:t>Trips that start early also underperform</a:t>
            </a:r>
          </a:p>
          <a:p>
            <a:pPr lvl="1">
              <a:buFont typeface="Courier New" panose="020B0604020202020204" pitchFamily="34" charset="0"/>
              <a:buChar char="o"/>
            </a:pPr>
            <a:r>
              <a:rPr lang="en-US">
                <a:ea typeface="Calibri Light"/>
                <a:cs typeface="Calibri Light"/>
              </a:rPr>
              <a:t>Downstream OTP is lower by 18.7% vs on-time starts and average deviation is higher</a:t>
            </a:r>
          </a:p>
          <a:p>
            <a:endParaRPr lang="en-US">
              <a:ea typeface="Calibri Light"/>
              <a:cs typeface="Calibri Light"/>
            </a:endParaRPr>
          </a:p>
        </p:txBody>
      </p:sp>
      <p:sp>
        <p:nvSpPr>
          <p:cNvPr id="4" name="Chart Placeholder 3">
            <a:extLst>
              <a:ext uri="{FF2B5EF4-FFF2-40B4-BE49-F238E27FC236}">
                <a16:creationId xmlns:a16="http://schemas.microsoft.com/office/drawing/2014/main" id="{929CDD61-E209-D871-6B01-030A5EED5CEC}"/>
              </a:ext>
            </a:extLst>
          </p:cNvPr>
          <p:cNvSpPr>
            <a:spLocks noGrp="1"/>
          </p:cNvSpPr>
          <p:nvPr>
            <p:ph type="chart" sz="quarter" idx="13"/>
          </p:nvPr>
        </p:nvSpPr>
        <p:spPr/>
        <p:txBody>
          <a:bodyPr/>
          <a:lstStyle/>
          <a:p>
            <a:endParaRPr lang="en-US"/>
          </a:p>
        </p:txBody>
      </p:sp>
      <p:pic>
        <p:nvPicPr>
          <p:cNvPr id="5" name="Picture 4">
            <a:extLst>
              <a:ext uri="{FF2B5EF4-FFF2-40B4-BE49-F238E27FC236}">
                <a16:creationId xmlns:a16="http://schemas.microsoft.com/office/drawing/2014/main" id="{7CD0989F-341B-B677-3715-D15626D69529}"/>
              </a:ext>
            </a:extLst>
          </p:cNvPr>
          <p:cNvPicPr>
            <a:picLocks noChangeAspect="1"/>
          </p:cNvPicPr>
          <p:nvPr/>
        </p:nvPicPr>
        <p:blipFill>
          <a:blip r:embed="rId3"/>
          <a:stretch>
            <a:fillRect/>
          </a:stretch>
        </p:blipFill>
        <p:spPr>
          <a:xfrm>
            <a:off x="4902590" y="1240631"/>
            <a:ext cx="6987396" cy="4075981"/>
          </a:xfrm>
          <a:prstGeom prst="rect">
            <a:avLst/>
          </a:prstGeom>
        </p:spPr>
      </p:pic>
    </p:spTree>
    <p:extLst>
      <p:ext uri="{BB962C8B-B14F-4D97-AF65-F5344CB8AC3E}">
        <p14:creationId xmlns:p14="http://schemas.microsoft.com/office/powerpoint/2010/main" val="32729190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p:txBody>
          <a:bodyPr>
            <a:normAutofit/>
          </a:bodyPr>
          <a:lstStyle/>
          <a:p>
            <a:r>
              <a:rPr lang="en-US">
                <a:solidFill>
                  <a:srgbClr val="000000"/>
                </a:solidFill>
                <a:ea typeface="+mj-lt"/>
                <a:cs typeface="+mj-lt"/>
              </a:rPr>
              <a:t>Does Layover Time Impact Downstream Performance?</a:t>
            </a:r>
            <a:endParaRPr lang="en-US">
              <a:ea typeface="Calibri"/>
              <a:cs typeface="Calibri"/>
            </a:endParaRP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a:xfrm>
            <a:off x="581026" y="1709648"/>
            <a:ext cx="3143250" cy="4393540"/>
          </a:xfrm>
        </p:spPr>
        <p:txBody>
          <a:bodyPr vert="horz" lIns="91440" tIns="45720" rIns="91440" bIns="45720" rtlCol="0" anchor="t">
            <a:noAutofit/>
          </a:bodyPr>
          <a:lstStyle/>
          <a:p>
            <a:r>
              <a:rPr lang="en-US" sz="2800"/>
              <a:t>What is the impact of layover time at the start of a trip? </a:t>
            </a:r>
            <a:endParaRPr lang="en-US" sz="2800">
              <a:ea typeface="Calibri Light"/>
              <a:cs typeface="Calibri Light"/>
            </a:endParaRPr>
          </a:p>
          <a:p>
            <a:pPr marL="0" indent="0">
              <a:buNone/>
            </a:pPr>
            <a:endParaRPr lang="en-US" sz="2800">
              <a:ea typeface="Calibri Light"/>
              <a:cs typeface="Calibri Light"/>
            </a:endParaRPr>
          </a:p>
          <a:p>
            <a:r>
              <a:rPr lang="en-US" sz="2800"/>
              <a:t>Do longer layovers lead to more stable performance throughout the  trip?</a:t>
            </a:r>
            <a:endParaRPr lang="en-US" sz="2800">
              <a:ea typeface="Calibri Light"/>
              <a:cs typeface="Calibri Light"/>
            </a:endParaRPr>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a:xfrm>
            <a:off x="8451282" y="1712119"/>
            <a:ext cx="3142800" cy="2859881"/>
          </a:xfrm>
        </p:spPr>
        <p:txBody>
          <a:bodyPr vert="horz" lIns="91440" tIns="45720" rIns="91440" bIns="45720" rtlCol="0" anchor="t">
            <a:noAutofit/>
          </a:bodyPr>
          <a:lstStyle/>
          <a:p>
            <a:r>
              <a:rPr lang="en-US" sz="2800">
                <a:ea typeface="Calibri Light"/>
                <a:cs typeface="Calibri Light"/>
              </a:rPr>
              <a:t>Think of layover as </a:t>
            </a:r>
            <a:r>
              <a:rPr lang="en-US" sz="2800" i="1">
                <a:ea typeface="Calibri Light"/>
                <a:cs typeface="Calibri Light"/>
              </a:rPr>
              <a:t>recovery time</a:t>
            </a:r>
            <a:r>
              <a:rPr lang="en-US" sz="2800">
                <a:ea typeface="Calibri Light"/>
                <a:cs typeface="Calibri Light"/>
              </a:rPr>
              <a:t> at the start of the trip before a bus leaves the terminal</a:t>
            </a:r>
          </a:p>
          <a:p>
            <a:pPr marL="0" indent="0">
              <a:buNone/>
            </a:pPr>
            <a:endParaRPr lang="en-US" sz="2800">
              <a:ea typeface="Calibri Light"/>
              <a:cs typeface="Calibri Light"/>
            </a:endParaRPr>
          </a:p>
          <a:p>
            <a:r>
              <a:rPr lang="en-US" sz="2800">
                <a:ea typeface="Calibri Light"/>
                <a:cs typeface="Calibri Light"/>
              </a:rPr>
              <a:t>Very short/zero layovers leave no time for the operator to ‘reset’</a:t>
            </a:r>
          </a:p>
          <a:p>
            <a:endParaRPr lang="en-US">
              <a:ea typeface="Calibri Light"/>
              <a:cs typeface="Calibri Light"/>
            </a:endParaRPr>
          </a:p>
          <a:p>
            <a:endParaRPr lang="en-US">
              <a:ea typeface="Calibri Light"/>
              <a:cs typeface="Calibri Light"/>
            </a:endParaRP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15</a:t>
            </a:fld>
            <a:endParaRPr lang="en-US"/>
          </a:p>
        </p:txBody>
      </p:sp>
      <p:pic>
        <p:nvPicPr>
          <p:cNvPr id="11" name="Picture Placeholder 12" descr="A person looking at his watch&#10;&#10;AI-generated content may be incorrect.">
            <a:extLst>
              <a:ext uri="{FF2B5EF4-FFF2-40B4-BE49-F238E27FC236}">
                <a16:creationId xmlns:a16="http://schemas.microsoft.com/office/drawing/2014/main" id="{D38CA64A-11C5-4BD7-8A2D-E6D58794D6DC}"/>
              </a:ext>
              <a:ext uri="{C183D7F6-B498-43B3-948B-1728B52AA6E4}">
                <adec:decorative xmlns:adec="http://schemas.microsoft.com/office/drawing/2017/decorative" val="0"/>
              </a:ext>
            </a:extLst>
          </p:cNvPr>
          <p:cNvPicPr>
            <a:picLocks noGrp="1" noChangeAspect="1"/>
          </p:cNvPicPr>
          <p:nvPr>
            <p:ph type="pic" sz="quarter" idx="13"/>
          </p:nvPr>
        </p:nvPicPr>
        <p:blipFill>
          <a:blip r:embed="rId3"/>
          <a:srcRect t="9694" b="9694"/>
          <a:stretch/>
        </p:blipFill>
        <p:spPr>
          <a:xfrm>
            <a:off x="3967163" y="1233488"/>
            <a:ext cx="4257675" cy="5148262"/>
          </a:xfrm>
        </p:spPr>
      </p:pic>
    </p:spTree>
    <p:extLst>
      <p:ext uri="{BB962C8B-B14F-4D97-AF65-F5344CB8AC3E}">
        <p14:creationId xmlns:p14="http://schemas.microsoft.com/office/powerpoint/2010/main" val="324238993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C21E7-A0C5-EEA9-D5B2-8AC23C37BA1E}"/>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16D9B69C-30EB-AAD5-059F-D3FBBFD3359D}"/>
              </a:ext>
            </a:extLst>
          </p:cNvPr>
          <p:cNvSpPr>
            <a:spLocks noGrp="1"/>
          </p:cNvSpPr>
          <p:nvPr>
            <p:ph type="title"/>
          </p:nvPr>
        </p:nvSpPr>
        <p:spPr/>
        <p:txBody>
          <a:bodyPr/>
          <a:lstStyle/>
          <a:p>
            <a:r>
              <a:rPr lang="en-US"/>
              <a:t>Layover Time Impacts Downstream On-time Performance</a:t>
            </a:r>
            <a:endParaRPr lang="en-US" b="0"/>
          </a:p>
        </p:txBody>
      </p:sp>
      <p:sp>
        <p:nvSpPr>
          <p:cNvPr id="3" name="Slide Number Placeholder 2">
            <a:extLst>
              <a:ext uri="{FF2B5EF4-FFF2-40B4-BE49-F238E27FC236}">
                <a16:creationId xmlns:a16="http://schemas.microsoft.com/office/drawing/2014/main" id="{D2778223-E452-5C27-3FBB-1614516F20C9}"/>
              </a:ext>
            </a:extLst>
          </p:cNvPr>
          <p:cNvSpPr>
            <a:spLocks noGrp="1"/>
          </p:cNvSpPr>
          <p:nvPr>
            <p:ph type="sldNum" sz="quarter" idx="12"/>
          </p:nvPr>
        </p:nvSpPr>
        <p:spPr/>
        <p:txBody>
          <a:bodyPr/>
          <a:lstStyle/>
          <a:p>
            <a:fld id="{03DC2DEF-D2FE-4B45-ABA4-9F153FD1C98A}" type="slidenum">
              <a:rPr lang="en-US" smtClean="0"/>
              <a:t>16</a:t>
            </a:fld>
            <a:endParaRPr lang="en-US"/>
          </a:p>
        </p:txBody>
      </p:sp>
      <p:sp>
        <p:nvSpPr>
          <p:cNvPr id="18" name="Text Placeholder 17">
            <a:extLst>
              <a:ext uri="{FF2B5EF4-FFF2-40B4-BE49-F238E27FC236}">
                <a16:creationId xmlns:a16="http://schemas.microsoft.com/office/drawing/2014/main" id="{4815BE16-7EAD-6C50-81E0-A0A0A9E7EFEC}"/>
              </a:ext>
            </a:extLst>
          </p:cNvPr>
          <p:cNvSpPr>
            <a:spLocks noGrp="1"/>
          </p:cNvSpPr>
          <p:nvPr>
            <p:ph type="body" sz="quarter" idx="14"/>
          </p:nvPr>
        </p:nvSpPr>
        <p:spPr/>
        <p:txBody>
          <a:bodyPr vert="horz" lIns="91440" tIns="45720" rIns="91440" bIns="45720" rtlCol="0" anchor="t">
            <a:normAutofit/>
          </a:bodyPr>
          <a:lstStyle/>
          <a:p>
            <a:pPr marL="0" indent="0">
              <a:buNone/>
            </a:pPr>
            <a:r>
              <a:rPr lang="en-US" b="1"/>
              <a:t>Findings:</a:t>
            </a:r>
            <a:endParaRPr lang="en-US">
              <a:ea typeface="Calibri Light"/>
              <a:cs typeface="Calibri Light"/>
            </a:endParaRPr>
          </a:p>
          <a:p>
            <a:r>
              <a:rPr lang="en-US">
                <a:ea typeface="Calibri Light"/>
                <a:cs typeface="Calibri Light"/>
              </a:rPr>
              <a:t>Trips with a longer </a:t>
            </a:r>
            <a:r>
              <a:rPr lang="en-US" i="1">
                <a:ea typeface="Calibri Light"/>
                <a:cs typeface="Calibri Light"/>
              </a:rPr>
              <a:t>recovery time</a:t>
            </a:r>
            <a:r>
              <a:rPr lang="en-US">
                <a:ea typeface="Calibri Light"/>
                <a:cs typeface="Calibri Light"/>
              </a:rPr>
              <a:t> tend to stay steadier and more on-time than those with less layover</a:t>
            </a:r>
          </a:p>
          <a:p>
            <a:r>
              <a:rPr lang="en-US" b="1">
                <a:ea typeface="Calibri Light"/>
                <a:cs typeface="Calibri Light"/>
              </a:rPr>
              <a:t>Reminder</a:t>
            </a:r>
            <a:r>
              <a:rPr lang="en-US">
                <a:ea typeface="Calibri Light"/>
                <a:cs typeface="Calibri Light"/>
              </a:rPr>
              <a:t>: average OTP is 80%, suggesting that layovers &lt;10 minutes contribute to lower OTP</a:t>
            </a:r>
          </a:p>
          <a:p>
            <a:endParaRPr lang="en-US">
              <a:ea typeface="Calibri Light"/>
              <a:cs typeface="Calibri Light"/>
            </a:endParaRPr>
          </a:p>
          <a:p>
            <a:endParaRPr lang="en-US">
              <a:ea typeface="Calibri Light"/>
              <a:cs typeface="Calibri Light"/>
            </a:endParaRPr>
          </a:p>
          <a:p>
            <a:endParaRPr lang="en-US">
              <a:ea typeface="Calibri Light"/>
              <a:cs typeface="Calibri Light"/>
            </a:endParaRPr>
          </a:p>
          <a:p>
            <a:endParaRPr lang="en-US">
              <a:ea typeface="Calibri Light"/>
              <a:cs typeface="Calibri Light"/>
            </a:endParaRPr>
          </a:p>
        </p:txBody>
      </p:sp>
      <p:pic>
        <p:nvPicPr>
          <p:cNvPr id="6" name="Picture 5">
            <a:extLst>
              <a:ext uri="{FF2B5EF4-FFF2-40B4-BE49-F238E27FC236}">
                <a16:creationId xmlns:a16="http://schemas.microsoft.com/office/drawing/2014/main" id="{E1207F1D-6005-F381-10DC-93316B15F9F3}"/>
              </a:ext>
            </a:extLst>
          </p:cNvPr>
          <p:cNvPicPr>
            <a:picLocks noChangeAspect="1"/>
          </p:cNvPicPr>
          <p:nvPr/>
        </p:nvPicPr>
        <p:blipFill>
          <a:blip r:embed="rId3"/>
          <a:stretch>
            <a:fillRect/>
          </a:stretch>
        </p:blipFill>
        <p:spPr>
          <a:xfrm>
            <a:off x="4927478" y="1490663"/>
            <a:ext cx="6772275" cy="3876675"/>
          </a:xfrm>
          <a:prstGeom prst="rect">
            <a:avLst/>
          </a:prstGeom>
        </p:spPr>
      </p:pic>
    </p:spTree>
    <p:extLst>
      <p:ext uri="{BB962C8B-B14F-4D97-AF65-F5344CB8AC3E}">
        <p14:creationId xmlns:p14="http://schemas.microsoft.com/office/powerpoint/2010/main" val="175848656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57E6A-2D23-5703-E513-0E1F4807806E}"/>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95554398-9B1C-1D60-E777-EB9714174D25}"/>
              </a:ext>
            </a:extLst>
          </p:cNvPr>
          <p:cNvSpPr>
            <a:spLocks noGrp="1"/>
          </p:cNvSpPr>
          <p:nvPr>
            <p:ph type="title"/>
          </p:nvPr>
        </p:nvSpPr>
        <p:spPr/>
        <p:txBody>
          <a:bodyPr/>
          <a:lstStyle/>
          <a:p>
            <a:r>
              <a:rPr lang="en-US"/>
              <a:t>Layover Time Impacts Downstream Schedule Adherence</a:t>
            </a:r>
            <a:endParaRPr lang="en-US" b="0"/>
          </a:p>
        </p:txBody>
      </p:sp>
      <p:sp>
        <p:nvSpPr>
          <p:cNvPr id="3" name="Slide Number Placeholder 2">
            <a:extLst>
              <a:ext uri="{FF2B5EF4-FFF2-40B4-BE49-F238E27FC236}">
                <a16:creationId xmlns:a16="http://schemas.microsoft.com/office/drawing/2014/main" id="{7644FC8E-64A8-BE37-96FD-58C9C33E90A7}"/>
              </a:ext>
            </a:extLst>
          </p:cNvPr>
          <p:cNvSpPr>
            <a:spLocks noGrp="1"/>
          </p:cNvSpPr>
          <p:nvPr>
            <p:ph type="sldNum" sz="quarter" idx="12"/>
          </p:nvPr>
        </p:nvSpPr>
        <p:spPr/>
        <p:txBody>
          <a:bodyPr/>
          <a:lstStyle/>
          <a:p>
            <a:fld id="{03DC2DEF-D2FE-4B45-ABA4-9F153FD1C98A}" type="slidenum">
              <a:rPr lang="en-US" smtClean="0"/>
              <a:t>17</a:t>
            </a:fld>
            <a:endParaRPr lang="en-US"/>
          </a:p>
        </p:txBody>
      </p:sp>
      <p:sp>
        <p:nvSpPr>
          <p:cNvPr id="18" name="Text Placeholder 17">
            <a:extLst>
              <a:ext uri="{FF2B5EF4-FFF2-40B4-BE49-F238E27FC236}">
                <a16:creationId xmlns:a16="http://schemas.microsoft.com/office/drawing/2014/main" id="{AE163635-2B7E-DB3B-26C3-18DFD81EFF2F}"/>
              </a:ext>
            </a:extLst>
          </p:cNvPr>
          <p:cNvSpPr>
            <a:spLocks noGrp="1"/>
          </p:cNvSpPr>
          <p:nvPr>
            <p:ph type="body" sz="quarter" idx="14"/>
          </p:nvPr>
        </p:nvSpPr>
        <p:spPr/>
        <p:txBody>
          <a:bodyPr vert="horz" lIns="91440" tIns="45720" rIns="91440" bIns="45720" rtlCol="0" anchor="t">
            <a:normAutofit lnSpcReduction="10000"/>
          </a:bodyPr>
          <a:lstStyle/>
          <a:p>
            <a:pPr marL="0" indent="0">
              <a:buNone/>
            </a:pPr>
            <a:r>
              <a:rPr lang="en-US" b="1"/>
              <a:t>Findings:</a:t>
            </a:r>
            <a:endParaRPr lang="en-US">
              <a:ea typeface="Calibri Light"/>
              <a:cs typeface="Calibri Light"/>
            </a:endParaRPr>
          </a:p>
          <a:p>
            <a:r>
              <a:rPr lang="en-US">
                <a:ea typeface="Calibri Light"/>
                <a:cs typeface="Calibri Light"/>
              </a:rPr>
              <a:t>Trips with shorter </a:t>
            </a:r>
            <a:r>
              <a:rPr lang="en-US" i="1">
                <a:ea typeface="Calibri Light"/>
                <a:cs typeface="Calibri Light"/>
              </a:rPr>
              <a:t>recovery time</a:t>
            </a:r>
            <a:r>
              <a:rPr lang="en-US">
                <a:ea typeface="Calibri Light"/>
                <a:cs typeface="Calibri Light"/>
              </a:rPr>
              <a:t> have higher variability downstream, suggesting that a 'reset' helps maintain downstream schedule adherence  </a:t>
            </a:r>
          </a:p>
          <a:p>
            <a:r>
              <a:rPr lang="en-US">
                <a:ea typeface="Calibri Light"/>
                <a:cs typeface="Calibri Light"/>
              </a:rPr>
              <a:t>The data also suggest that layover times &gt;20 minutes are no more beneficial to downstream schedule adherence than 10-20 minutes</a:t>
            </a:r>
          </a:p>
          <a:p>
            <a:endParaRPr lang="en-US">
              <a:ea typeface="Calibri Light"/>
              <a:cs typeface="Calibri Light"/>
            </a:endParaRPr>
          </a:p>
        </p:txBody>
      </p:sp>
      <p:pic>
        <p:nvPicPr>
          <p:cNvPr id="4" name="Picture 3">
            <a:extLst>
              <a:ext uri="{FF2B5EF4-FFF2-40B4-BE49-F238E27FC236}">
                <a16:creationId xmlns:a16="http://schemas.microsoft.com/office/drawing/2014/main" id="{39BE49E7-E83F-273A-D347-8286038BA78E}"/>
              </a:ext>
            </a:extLst>
          </p:cNvPr>
          <p:cNvPicPr>
            <a:picLocks noChangeAspect="1"/>
          </p:cNvPicPr>
          <p:nvPr/>
        </p:nvPicPr>
        <p:blipFill>
          <a:blip r:embed="rId3"/>
          <a:stretch>
            <a:fillRect/>
          </a:stretch>
        </p:blipFill>
        <p:spPr>
          <a:xfrm>
            <a:off x="5108331" y="1485900"/>
            <a:ext cx="6781800" cy="3886200"/>
          </a:xfrm>
          <a:prstGeom prst="rect">
            <a:avLst/>
          </a:prstGeom>
        </p:spPr>
      </p:pic>
    </p:spTree>
    <p:extLst>
      <p:ext uri="{BB962C8B-B14F-4D97-AF65-F5344CB8AC3E}">
        <p14:creationId xmlns:p14="http://schemas.microsoft.com/office/powerpoint/2010/main" val="41804415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573-110C-5615-AF56-2C12D15FB56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C771DB9-1390-E668-4764-E21F03D20FBC}"/>
              </a:ext>
            </a:extLst>
          </p:cNvPr>
          <p:cNvSpPr>
            <a:spLocks noGrp="1"/>
          </p:cNvSpPr>
          <p:nvPr>
            <p:ph type="title"/>
          </p:nvPr>
        </p:nvSpPr>
        <p:spPr/>
        <p:txBody>
          <a:bodyPr>
            <a:normAutofit/>
          </a:bodyPr>
          <a:lstStyle/>
          <a:p>
            <a:r>
              <a:rPr lang="en-US">
                <a:solidFill>
                  <a:srgbClr val="000000"/>
                </a:solidFill>
                <a:ea typeface="+mj-lt"/>
                <a:cs typeface="+mj-lt"/>
              </a:rPr>
              <a:t>How Does Performance Change Over the Course of a Trip?</a:t>
            </a:r>
            <a:endParaRPr lang="en-US" b="0">
              <a:solidFill>
                <a:srgbClr val="000000"/>
              </a:solidFill>
              <a:ea typeface="+mj-lt"/>
              <a:cs typeface="+mj-lt"/>
            </a:endParaRPr>
          </a:p>
        </p:txBody>
      </p:sp>
      <p:sp>
        <p:nvSpPr>
          <p:cNvPr id="6" name="Content Placeholder 5">
            <a:extLst>
              <a:ext uri="{FF2B5EF4-FFF2-40B4-BE49-F238E27FC236}">
                <a16:creationId xmlns:a16="http://schemas.microsoft.com/office/drawing/2014/main" id="{5410C54F-7FFC-0E00-D151-5DBCF6B29E29}"/>
              </a:ext>
            </a:extLst>
          </p:cNvPr>
          <p:cNvSpPr>
            <a:spLocks noGrp="1"/>
          </p:cNvSpPr>
          <p:nvPr>
            <p:ph sz="half" idx="1"/>
          </p:nvPr>
        </p:nvSpPr>
        <p:spPr>
          <a:xfrm>
            <a:off x="581026" y="1709648"/>
            <a:ext cx="3143250" cy="4393540"/>
          </a:xfrm>
        </p:spPr>
        <p:txBody>
          <a:bodyPr vert="horz" lIns="91440" tIns="45720" rIns="91440" bIns="45720" rtlCol="0" anchor="t">
            <a:noAutofit/>
          </a:bodyPr>
          <a:lstStyle/>
          <a:p>
            <a:r>
              <a:rPr lang="en-US" sz="2800"/>
              <a:t>How often is the trip started on-time? </a:t>
            </a:r>
            <a:endParaRPr lang="en-US" sz="2800">
              <a:ea typeface="Calibri Light"/>
              <a:cs typeface="Calibri Light"/>
            </a:endParaRPr>
          </a:p>
          <a:p>
            <a:pPr marL="0" indent="0">
              <a:buNone/>
            </a:pPr>
            <a:endParaRPr lang="en-US" sz="2800">
              <a:ea typeface="Calibri Light"/>
              <a:cs typeface="Calibri Light"/>
            </a:endParaRPr>
          </a:p>
          <a:p>
            <a:r>
              <a:rPr lang="en-US" sz="2800"/>
              <a:t>How does on-time performance change throughout the trip?</a:t>
            </a:r>
            <a:endParaRPr lang="en-US" sz="2800">
              <a:ea typeface="Calibri Light"/>
              <a:cs typeface="Calibri Light"/>
            </a:endParaRPr>
          </a:p>
        </p:txBody>
      </p:sp>
      <p:sp>
        <p:nvSpPr>
          <p:cNvPr id="7" name="Content Placeholder 6">
            <a:extLst>
              <a:ext uri="{FF2B5EF4-FFF2-40B4-BE49-F238E27FC236}">
                <a16:creationId xmlns:a16="http://schemas.microsoft.com/office/drawing/2014/main" id="{CBAC7A4B-27A0-C3E9-9ACD-D89D538869EC}"/>
              </a:ext>
            </a:extLst>
          </p:cNvPr>
          <p:cNvSpPr>
            <a:spLocks noGrp="1"/>
          </p:cNvSpPr>
          <p:nvPr>
            <p:ph sz="half" idx="2"/>
          </p:nvPr>
        </p:nvSpPr>
        <p:spPr>
          <a:xfrm>
            <a:off x="8451282" y="1712119"/>
            <a:ext cx="3142800" cy="2859881"/>
          </a:xfrm>
        </p:spPr>
        <p:txBody>
          <a:bodyPr vert="horz" lIns="91440" tIns="45720" rIns="91440" bIns="45720" rtlCol="0" anchor="t">
            <a:noAutofit/>
          </a:bodyPr>
          <a:lstStyle/>
          <a:p>
            <a:r>
              <a:rPr lang="en-US" sz="2800">
                <a:ea typeface="Calibri Light"/>
                <a:cs typeface="Calibri Light"/>
              </a:rPr>
              <a:t>We split each trip into ten slices from the start (0–10%) to the end (90–100%).</a:t>
            </a:r>
          </a:p>
          <a:p>
            <a:r>
              <a:rPr lang="en-US" sz="2800">
                <a:ea typeface="Calibri Light"/>
                <a:cs typeface="Calibri Light"/>
              </a:rPr>
              <a:t>Then looked at the performance of each slice of the trip against the schedule</a:t>
            </a:r>
            <a:endParaRPr lang="en-US"/>
          </a:p>
          <a:p>
            <a:endParaRPr lang="en-US">
              <a:ea typeface="Calibri Light"/>
              <a:cs typeface="Calibri Light"/>
            </a:endParaRPr>
          </a:p>
          <a:p>
            <a:endParaRPr lang="en-US">
              <a:ea typeface="Calibri Light"/>
              <a:cs typeface="Calibri Light"/>
            </a:endParaRPr>
          </a:p>
        </p:txBody>
      </p:sp>
      <p:sp>
        <p:nvSpPr>
          <p:cNvPr id="3" name="Slide Number Placeholder 2">
            <a:extLst>
              <a:ext uri="{FF2B5EF4-FFF2-40B4-BE49-F238E27FC236}">
                <a16:creationId xmlns:a16="http://schemas.microsoft.com/office/drawing/2014/main" id="{534ADEAE-DB64-29B5-2182-7D35A79D54CB}"/>
              </a:ext>
            </a:extLst>
          </p:cNvPr>
          <p:cNvSpPr>
            <a:spLocks noGrp="1"/>
          </p:cNvSpPr>
          <p:nvPr>
            <p:ph type="sldNum" sz="quarter" idx="12"/>
          </p:nvPr>
        </p:nvSpPr>
        <p:spPr/>
        <p:txBody>
          <a:bodyPr/>
          <a:lstStyle/>
          <a:p>
            <a:fld id="{03DC2DEF-D2FE-4B45-ABA4-9F153FD1C98A}" type="slidenum">
              <a:rPr lang="en-US" smtClean="0"/>
              <a:t>18</a:t>
            </a:fld>
            <a:endParaRPr lang="en-US"/>
          </a:p>
        </p:txBody>
      </p:sp>
      <p:pic>
        <p:nvPicPr>
          <p:cNvPr id="2" name="Picture Placeholder 1">
            <a:extLst>
              <a:ext uri="{FF2B5EF4-FFF2-40B4-BE49-F238E27FC236}">
                <a16:creationId xmlns:a16="http://schemas.microsoft.com/office/drawing/2014/main" id="{C72281B9-C86D-654A-165E-35C8B1511CAD}"/>
              </a:ext>
            </a:extLst>
          </p:cNvPr>
          <p:cNvPicPr>
            <a:picLocks noGrp="1" noChangeAspect="1"/>
          </p:cNvPicPr>
          <p:nvPr>
            <p:ph type="pic" sz="quarter" idx="13"/>
          </p:nvPr>
        </p:nvPicPr>
        <p:blipFill>
          <a:blip r:embed="rId3"/>
          <a:srcRect t="9694" b="9694"/>
          <a:stretch/>
        </p:blipFill>
        <p:spPr>
          <a:xfrm>
            <a:off x="3967163" y="1233488"/>
            <a:ext cx="4257675" cy="5148262"/>
          </a:xfrm>
          <a:prstGeom prst="rect">
            <a:avLst/>
          </a:prstGeom>
          <a:solidFill>
            <a:prstClr val="white">
              <a:lumMod val="95000"/>
            </a:prstClr>
          </a:solidFill>
        </p:spPr>
      </p:pic>
    </p:spTree>
    <p:extLst>
      <p:ext uri="{BB962C8B-B14F-4D97-AF65-F5344CB8AC3E}">
        <p14:creationId xmlns:p14="http://schemas.microsoft.com/office/powerpoint/2010/main" val="365245635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527BC-7921-B8DF-E780-1B626B9C9ED6}"/>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5BB56EAD-03BD-7D77-3D9F-10FBEFE3BB57}"/>
              </a:ext>
            </a:extLst>
          </p:cNvPr>
          <p:cNvSpPr>
            <a:spLocks noGrp="1"/>
          </p:cNvSpPr>
          <p:nvPr>
            <p:ph type="title"/>
          </p:nvPr>
        </p:nvSpPr>
        <p:spPr/>
        <p:txBody>
          <a:bodyPr/>
          <a:lstStyle/>
          <a:p>
            <a:r>
              <a:rPr lang="en-US">
                <a:ea typeface="Calibri"/>
                <a:cs typeface="Calibri"/>
              </a:rPr>
              <a:t>On-time Performance Suffers Mid-trip, then Recovers</a:t>
            </a:r>
            <a:endParaRPr lang="en-US" b="0">
              <a:ea typeface="Calibri"/>
              <a:cs typeface="Calibri"/>
            </a:endParaRPr>
          </a:p>
        </p:txBody>
      </p:sp>
      <p:sp>
        <p:nvSpPr>
          <p:cNvPr id="3" name="Slide Number Placeholder 2">
            <a:extLst>
              <a:ext uri="{FF2B5EF4-FFF2-40B4-BE49-F238E27FC236}">
                <a16:creationId xmlns:a16="http://schemas.microsoft.com/office/drawing/2014/main" id="{93D7D1D9-17FA-7CB5-433D-C455FF6A0900}"/>
              </a:ext>
            </a:extLst>
          </p:cNvPr>
          <p:cNvSpPr>
            <a:spLocks noGrp="1"/>
          </p:cNvSpPr>
          <p:nvPr>
            <p:ph type="sldNum" sz="quarter" idx="12"/>
          </p:nvPr>
        </p:nvSpPr>
        <p:spPr/>
        <p:txBody>
          <a:bodyPr/>
          <a:lstStyle/>
          <a:p>
            <a:fld id="{03DC2DEF-D2FE-4B45-ABA4-9F153FD1C98A}" type="slidenum">
              <a:rPr lang="en-US" smtClean="0"/>
              <a:t>19</a:t>
            </a:fld>
            <a:endParaRPr lang="en-US"/>
          </a:p>
        </p:txBody>
      </p:sp>
      <p:sp>
        <p:nvSpPr>
          <p:cNvPr id="18" name="Text Placeholder 17">
            <a:extLst>
              <a:ext uri="{FF2B5EF4-FFF2-40B4-BE49-F238E27FC236}">
                <a16:creationId xmlns:a16="http://schemas.microsoft.com/office/drawing/2014/main" id="{8597D978-9F88-A27B-0F86-0619EE17405B}"/>
              </a:ext>
            </a:extLst>
          </p:cNvPr>
          <p:cNvSpPr>
            <a:spLocks noGrp="1"/>
          </p:cNvSpPr>
          <p:nvPr>
            <p:ph type="body" sz="quarter" idx="14"/>
          </p:nvPr>
        </p:nvSpPr>
        <p:spPr/>
        <p:txBody>
          <a:bodyPr vert="horz" lIns="91440" tIns="45720" rIns="91440" bIns="45720" rtlCol="0" anchor="t">
            <a:normAutofit/>
          </a:bodyPr>
          <a:lstStyle/>
          <a:p>
            <a:pPr marL="0" indent="0">
              <a:buNone/>
            </a:pPr>
            <a:r>
              <a:rPr lang="en-US" b="1"/>
              <a:t>Findings:</a:t>
            </a:r>
            <a:endParaRPr lang="en-US">
              <a:ea typeface="Calibri Light"/>
              <a:cs typeface="Calibri Light"/>
            </a:endParaRPr>
          </a:p>
          <a:p>
            <a:r>
              <a:rPr lang="en-US">
                <a:ea typeface="Calibri Light"/>
                <a:cs typeface="Calibri Light"/>
              </a:rPr>
              <a:t>Start of trip: 88.6% on-time</a:t>
            </a:r>
          </a:p>
          <a:p>
            <a:r>
              <a:rPr lang="en-US">
                <a:ea typeface="Calibri Light"/>
                <a:cs typeface="Calibri Light"/>
              </a:rPr>
              <a:t>End of trip: 78.4% on-time</a:t>
            </a:r>
            <a:endParaRPr lang="en-US"/>
          </a:p>
          <a:p>
            <a:r>
              <a:rPr lang="en-US">
                <a:ea typeface="Calibri Light"/>
                <a:cs typeface="Calibri Light"/>
              </a:rPr>
              <a:t>On-time performance decreases by 10.3 percentage points from the start to the end of a typical trip.</a:t>
            </a:r>
          </a:p>
          <a:p>
            <a:r>
              <a:rPr lang="en-US">
                <a:ea typeface="Calibri Light"/>
                <a:cs typeface="Calibri Light"/>
              </a:rPr>
              <a:t>The data suggests that mid-trip conditions may influence service consistency, as the OTP increases at the end of a trip</a:t>
            </a:r>
          </a:p>
          <a:p>
            <a:endParaRPr lang="en-US">
              <a:ea typeface="Calibri Light"/>
              <a:cs typeface="Calibri Light"/>
            </a:endParaRPr>
          </a:p>
          <a:p>
            <a:endParaRPr lang="en-US">
              <a:ea typeface="Calibri Light"/>
              <a:cs typeface="Calibri Light"/>
            </a:endParaRPr>
          </a:p>
          <a:p>
            <a:endParaRPr lang="en-US">
              <a:ea typeface="Calibri Light"/>
              <a:cs typeface="Calibri Light"/>
            </a:endParaRPr>
          </a:p>
        </p:txBody>
      </p:sp>
      <p:pic>
        <p:nvPicPr>
          <p:cNvPr id="4" name="Picture 3" descr="A graph with a line graph&#10;&#10;AI-generated content may be incorrect.">
            <a:extLst>
              <a:ext uri="{FF2B5EF4-FFF2-40B4-BE49-F238E27FC236}">
                <a16:creationId xmlns:a16="http://schemas.microsoft.com/office/drawing/2014/main" id="{58075FBD-2FE0-5E41-78D4-4C3BAE951F6D}"/>
              </a:ext>
            </a:extLst>
          </p:cNvPr>
          <p:cNvPicPr>
            <a:picLocks noChangeAspect="1"/>
          </p:cNvPicPr>
          <p:nvPr/>
        </p:nvPicPr>
        <p:blipFill>
          <a:blip r:embed="rId3"/>
          <a:stretch>
            <a:fillRect/>
          </a:stretch>
        </p:blipFill>
        <p:spPr>
          <a:xfrm>
            <a:off x="5286742" y="1490663"/>
            <a:ext cx="6600825" cy="3876675"/>
          </a:xfrm>
          <a:prstGeom prst="rect">
            <a:avLst/>
          </a:prstGeom>
        </p:spPr>
      </p:pic>
    </p:spTree>
    <p:extLst>
      <p:ext uri="{BB962C8B-B14F-4D97-AF65-F5344CB8AC3E}">
        <p14:creationId xmlns:p14="http://schemas.microsoft.com/office/powerpoint/2010/main" val="175887585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F8E5BC1-257F-4CA0-A14D-8A76F6198211}"/>
              </a:ext>
            </a:extLst>
          </p:cNvPr>
          <p:cNvSpPr>
            <a:spLocks noGrp="1"/>
          </p:cNvSpPr>
          <p:nvPr>
            <p:ph type="title"/>
          </p:nvPr>
        </p:nvSpPr>
        <p:spPr/>
        <p:txBody>
          <a:bodyPr>
            <a:normAutofit/>
          </a:bodyPr>
          <a:lstStyle/>
          <a:p>
            <a:r>
              <a:rPr lang="en-US"/>
              <a:t>Break It Easy</a:t>
            </a:r>
          </a:p>
        </p:txBody>
      </p:sp>
      <p:sp>
        <p:nvSpPr>
          <p:cNvPr id="3" name="Slide Number Placeholder 2">
            <a:extLst>
              <a:ext uri="{FF2B5EF4-FFF2-40B4-BE49-F238E27FC236}">
                <a16:creationId xmlns:a16="http://schemas.microsoft.com/office/drawing/2014/main" id="{CE84475F-A218-40AD-91D5-2A42073651D9}"/>
              </a:ext>
            </a:extLst>
          </p:cNvPr>
          <p:cNvSpPr>
            <a:spLocks noGrp="1"/>
          </p:cNvSpPr>
          <p:nvPr>
            <p:ph type="sldNum" sz="quarter" idx="12"/>
          </p:nvPr>
        </p:nvSpPr>
        <p:spPr/>
        <p:txBody>
          <a:bodyPr/>
          <a:lstStyle/>
          <a:p>
            <a:fld id="{03DC2DEF-D2FE-4B45-ABA4-9F153FD1C98A}" type="slidenum">
              <a:rPr lang="en-US" smtClean="0"/>
              <a:t>2</a:t>
            </a:fld>
            <a:endParaRPr lang="en-US"/>
          </a:p>
        </p:txBody>
      </p:sp>
      <p:pic>
        <p:nvPicPr>
          <p:cNvPr id="29" name="Picture Placeholder 28" descr="Motorcycle outline">
            <a:extLst>
              <a:ext uri="{FF2B5EF4-FFF2-40B4-BE49-F238E27FC236}">
                <a16:creationId xmlns:a16="http://schemas.microsoft.com/office/drawing/2014/main" id="{8D53E665-9B7D-413E-815E-AF0082AFF105}"/>
              </a:ext>
              <a:ext uri="{C183D7F6-B498-43B3-948B-1728B52AA6E4}">
                <adec:decorative xmlns:adec="http://schemas.microsoft.com/office/drawing/2017/decorative" val="1"/>
              </a:ext>
            </a:extLst>
          </p:cNvPr>
          <p:cNvPicPr>
            <a:picLocks noGrp="1" noChangeAspect="1"/>
          </p:cNvPicPr>
          <p:nvPr>
            <p:ph type="pic" sz="quarter" idx="23"/>
          </p:nvPr>
        </p:nvPicPr>
        <p:blipFill>
          <a:blip r:embed="rId3">
            <a:extLst>
              <a:ext uri="{96DAC541-7B7A-43D3-8B79-37D633B846F1}">
                <asvg:svgBlip xmlns:asvg="http://schemas.microsoft.com/office/drawing/2016/SVG/main" r:embed="rId4"/>
              </a:ext>
            </a:extLst>
          </a:blip>
          <a:srcRect t="5378" b="5378"/>
          <a:stretch/>
        </p:blipFill>
        <p:spPr>
          <a:xfrm>
            <a:off x="9301294" y="1761485"/>
            <a:ext cx="2494721" cy="2226366"/>
          </a:xfrm>
        </p:spPr>
      </p:pic>
      <p:sp>
        <p:nvSpPr>
          <p:cNvPr id="14" name="Text Placeholder 13">
            <a:extLst>
              <a:ext uri="{FF2B5EF4-FFF2-40B4-BE49-F238E27FC236}">
                <a16:creationId xmlns:a16="http://schemas.microsoft.com/office/drawing/2014/main" id="{32B0CB1D-E6FE-4346-B4DC-C1AC8F0F5CC6}"/>
              </a:ext>
            </a:extLst>
          </p:cNvPr>
          <p:cNvSpPr>
            <a:spLocks noGrp="1"/>
          </p:cNvSpPr>
          <p:nvPr>
            <p:ph type="body" sz="quarter" idx="20"/>
          </p:nvPr>
        </p:nvSpPr>
        <p:spPr/>
        <p:txBody>
          <a:bodyPr/>
          <a:lstStyle/>
          <a:p>
            <a:r>
              <a:rPr lang="en-US"/>
              <a:t>Mike Phillips</a:t>
            </a:r>
          </a:p>
        </p:txBody>
      </p:sp>
      <p:sp>
        <p:nvSpPr>
          <p:cNvPr id="19" name="Text Placeholder 18">
            <a:extLst>
              <a:ext uri="{FF2B5EF4-FFF2-40B4-BE49-F238E27FC236}">
                <a16:creationId xmlns:a16="http://schemas.microsoft.com/office/drawing/2014/main" id="{1EA45180-5246-464E-BDD0-2AB792997E91}"/>
              </a:ext>
            </a:extLst>
          </p:cNvPr>
          <p:cNvSpPr>
            <a:spLocks noGrp="1"/>
          </p:cNvSpPr>
          <p:nvPr>
            <p:ph type="body" sz="quarter" idx="25"/>
          </p:nvPr>
        </p:nvSpPr>
        <p:spPr/>
        <p:txBody>
          <a:bodyPr/>
          <a:lstStyle/>
          <a:p>
            <a:r>
              <a:rPr lang="en-US"/>
              <a:t>Jocelyn Williams</a:t>
            </a:r>
          </a:p>
        </p:txBody>
      </p:sp>
      <p:sp>
        <p:nvSpPr>
          <p:cNvPr id="21" name="Text Placeholder 20">
            <a:extLst>
              <a:ext uri="{FF2B5EF4-FFF2-40B4-BE49-F238E27FC236}">
                <a16:creationId xmlns:a16="http://schemas.microsoft.com/office/drawing/2014/main" id="{B7A4F278-30B9-44DC-81DE-0BB8DC7D9B43}"/>
              </a:ext>
            </a:extLst>
          </p:cNvPr>
          <p:cNvSpPr>
            <a:spLocks noGrp="1"/>
          </p:cNvSpPr>
          <p:nvPr>
            <p:ph type="body" sz="quarter" idx="27"/>
          </p:nvPr>
        </p:nvSpPr>
        <p:spPr/>
        <p:txBody>
          <a:bodyPr/>
          <a:lstStyle/>
          <a:p>
            <a:r>
              <a:rPr lang="en-US"/>
              <a:t>Joseph Deal</a:t>
            </a:r>
          </a:p>
        </p:txBody>
      </p:sp>
      <p:sp>
        <p:nvSpPr>
          <p:cNvPr id="23" name="Text Placeholder 22">
            <a:extLst>
              <a:ext uri="{FF2B5EF4-FFF2-40B4-BE49-F238E27FC236}">
                <a16:creationId xmlns:a16="http://schemas.microsoft.com/office/drawing/2014/main" id="{7372C0BC-293C-400A-8073-0246B833FC7B}"/>
              </a:ext>
            </a:extLst>
          </p:cNvPr>
          <p:cNvSpPr>
            <a:spLocks noGrp="1"/>
          </p:cNvSpPr>
          <p:nvPr>
            <p:ph type="body" sz="quarter" idx="29"/>
          </p:nvPr>
        </p:nvSpPr>
        <p:spPr/>
        <p:txBody>
          <a:bodyPr/>
          <a:lstStyle/>
          <a:p>
            <a:r>
              <a:rPr lang="en-US"/>
              <a:t>Brandon Gray</a:t>
            </a:r>
          </a:p>
        </p:txBody>
      </p:sp>
      <p:pic>
        <p:nvPicPr>
          <p:cNvPr id="25" name="Picture Placeholder 24" descr="Golf outline">
            <a:extLst>
              <a:ext uri="{FF2B5EF4-FFF2-40B4-BE49-F238E27FC236}">
                <a16:creationId xmlns:a16="http://schemas.microsoft.com/office/drawing/2014/main" id="{104C104E-9EBC-4154-906F-14A298E9EF2E}"/>
              </a:ext>
            </a:extLst>
          </p:cNvPr>
          <p:cNvPicPr>
            <a:picLocks noGrp="1" noChangeAspect="1"/>
          </p:cNvPicPr>
          <p:nvPr>
            <p:ph type="pic" sz="quarter" idx="13"/>
          </p:nvPr>
        </p:nvPicPr>
        <p:blipFill>
          <a:blip r:embed="rId5">
            <a:extLst>
              <a:ext uri="{96DAC541-7B7A-43D3-8B79-37D633B846F1}">
                <asvg:svgBlip xmlns:asvg="http://schemas.microsoft.com/office/drawing/2016/SVG/main" r:embed="rId6"/>
              </a:ext>
            </a:extLst>
          </a:blip>
          <a:srcRect/>
          <a:stretch/>
        </p:blipFill>
        <p:spPr>
          <a:xfrm>
            <a:off x="466725" y="1762125"/>
            <a:ext cx="2495550" cy="2225675"/>
          </a:xfrm>
          <a:prstGeom prst="rect">
            <a:avLst/>
          </a:prstGeom>
        </p:spPr>
      </p:pic>
      <p:pic>
        <p:nvPicPr>
          <p:cNvPr id="26" name="Picture Placeholder 25" descr="Hero Female outline">
            <a:extLst>
              <a:ext uri="{FF2B5EF4-FFF2-40B4-BE49-F238E27FC236}">
                <a16:creationId xmlns:a16="http://schemas.microsoft.com/office/drawing/2014/main" id="{B12E57E0-F016-4B3F-9126-3A11698F325D}"/>
              </a:ext>
            </a:extLst>
          </p:cNvPr>
          <p:cNvPicPr>
            <a:picLocks noGrp="1" noChangeAspect="1"/>
          </p:cNvPicPr>
          <p:nvPr>
            <p:ph type="pic" sz="quarter" idx="21"/>
          </p:nvPr>
        </p:nvPicPr>
        <p:blipFill>
          <a:blip r:embed="rId7">
            <a:extLst>
              <a:ext uri="{96DAC541-7B7A-43D3-8B79-37D633B846F1}">
                <asvg:svgBlip xmlns:asvg="http://schemas.microsoft.com/office/drawing/2016/SVG/main" r:embed="rId8"/>
              </a:ext>
            </a:extLst>
          </a:blip>
          <a:srcRect/>
          <a:stretch/>
        </p:blipFill>
        <p:spPr>
          <a:xfrm>
            <a:off x="3411538" y="1762125"/>
            <a:ext cx="2495550" cy="2225675"/>
          </a:xfrm>
          <a:prstGeom prst="rect">
            <a:avLst/>
          </a:prstGeom>
        </p:spPr>
      </p:pic>
      <p:pic>
        <p:nvPicPr>
          <p:cNvPr id="27" name="Picture Placeholder 26" descr="Latte Cup outline">
            <a:extLst>
              <a:ext uri="{FF2B5EF4-FFF2-40B4-BE49-F238E27FC236}">
                <a16:creationId xmlns:a16="http://schemas.microsoft.com/office/drawing/2014/main" id="{F5B38C71-905C-4A1A-97EF-31546F4BF602}"/>
              </a:ext>
            </a:extLst>
          </p:cNvPr>
          <p:cNvPicPr>
            <a:picLocks noGrp="1" noChangeAspect="1"/>
          </p:cNvPicPr>
          <p:nvPr>
            <p:ph type="pic" sz="quarter" idx="22"/>
          </p:nvPr>
        </p:nvPicPr>
        <p:blipFill>
          <a:blip r:embed="rId9">
            <a:extLst>
              <a:ext uri="{96DAC541-7B7A-43D3-8B79-37D633B846F1}">
                <asvg:svgBlip xmlns:asvg="http://schemas.microsoft.com/office/drawing/2016/SVG/main" r:embed="rId10"/>
              </a:ext>
            </a:extLst>
          </a:blip>
          <a:srcRect/>
          <a:stretch/>
        </p:blipFill>
        <p:spPr>
          <a:xfrm>
            <a:off x="6356350" y="1762125"/>
            <a:ext cx="2495550" cy="2225675"/>
          </a:xfrm>
          <a:prstGeom prst="rect">
            <a:avLst/>
          </a:prstGeom>
        </p:spPr>
      </p:pic>
    </p:spTree>
    <p:extLst>
      <p:ext uri="{BB962C8B-B14F-4D97-AF65-F5344CB8AC3E}">
        <p14:creationId xmlns:p14="http://schemas.microsoft.com/office/powerpoint/2010/main" val="297104015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0C808-BA97-B327-4DB2-00EDE20C3B2D}"/>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C4629776-7665-8AD8-67F7-27594ABCB5C4}"/>
              </a:ext>
            </a:extLst>
          </p:cNvPr>
          <p:cNvSpPr>
            <a:spLocks noGrp="1"/>
          </p:cNvSpPr>
          <p:nvPr>
            <p:ph type="title"/>
          </p:nvPr>
        </p:nvSpPr>
        <p:spPr/>
        <p:txBody>
          <a:bodyPr>
            <a:normAutofit fontScale="90000"/>
          </a:bodyPr>
          <a:lstStyle/>
          <a:p>
            <a:r>
              <a:rPr lang="en-US">
                <a:ea typeface="Calibri"/>
                <a:cs typeface="Calibri"/>
              </a:rPr>
              <a:t>Adherence to the Schedule also Suffers Mid-trip, then Recovers</a:t>
            </a:r>
            <a:endParaRPr lang="en-US"/>
          </a:p>
        </p:txBody>
      </p:sp>
      <p:sp>
        <p:nvSpPr>
          <p:cNvPr id="3" name="Slide Number Placeholder 2">
            <a:extLst>
              <a:ext uri="{FF2B5EF4-FFF2-40B4-BE49-F238E27FC236}">
                <a16:creationId xmlns:a16="http://schemas.microsoft.com/office/drawing/2014/main" id="{1CEC7570-373B-0438-7776-3CA5615FABF3}"/>
              </a:ext>
            </a:extLst>
          </p:cNvPr>
          <p:cNvSpPr>
            <a:spLocks noGrp="1"/>
          </p:cNvSpPr>
          <p:nvPr>
            <p:ph type="sldNum" sz="quarter" idx="12"/>
          </p:nvPr>
        </p:nvSpPr>
        <p:spPr/>
        <p:txBody>
          <a:bodyPr/>
          <a:lstStyle/>
          <a:p>
            <a:fld id="{03DC2DEF-D2FE-4B45-ABA4-9F153FD1C98A}" type="slidenum">
              <a:rPr lang="en-US" smtClean="0"/>
              <a:t>20</a:t>
            </a:fld>
            <a:endParaRPr lang="en-US"/>
          </a:p>
        </p:txBody>
      </p:sp>
      <p:sp>
        <p:nvSpPr>
          <p:cNvPr id="18" name="Text Placeholder 17">
            <a:extLst>
              <a:ext uri="{FF2B5EF4-FFF2-40B4-BE49-F238E27FC236}">
                <a16:creationId xmlns:a16="http://schemas.microsoft.com/office/drawing/2014/main" id="{96A388FA-B53C-03B8-47A8-4AD6E45468DB}"/>
              </a:ext>
            </a:extLst>
          </p:cNvPr>
          <p:cNvSpPr>
            <a:spLocks noGrp="1"/>
          </p:cNvSpPr>
          <p:nvPr>
            <p:ph type="body" sz="quarter" idx="14"/>
          </p:nvPr>
        </p:nvSpPr>
        <p:spPr/>
        <p:txBody>
          <a:bodyPr vert="horz" lIns="91440" tIns="45720" rIns="91440" bIns="45720" rtlCol="0" anchor="t">
            <a:normAutofit fontScale="92500"/>
          </a:bodyPr>
          <a:lstStyle/>
          <a:p>
            <a:pPr marL="0" indent="0">
              <a:buNone/>
            </a:pPr>
            <a:r>
              <a:rPr lang="en-US" b="1"/>
              <a:t>Findings:</a:t>
            </a:r>
            <a:endParaRPr lang="en-US">
              <a:ea typeface="Calibri Light"/>
              <a:cs typeface="Calibri Light"/>
            </a:endParaRPr>
          </a:p>
          <a:p>
            <a:r>
              <a:rPr lang="en-US">
                <a:ea typeface="Calibri Light"/>
                <a:cs typeface="Calibri Light"/>
              </a:rPr>
              <a:t>Start of trip: 2.90 minutes off-schedule on average</a:t>
            </a:r>
            <a:endParaRPr lang="en-US"/>
          </a:p>
          <a:p>
            <a:r>
              <a:rPr lang="en-US">
                <a:ea typeface="Calibri Light"/>
                <a:cs typeface="Calibri Light"/>
              </a:rPr>
              <a:t>End of trip: 4.88 minutes off-schedule on average</a:t>
            </a:r>
            <a:endParaRPr lang="en-US"/>
          </a:p>
          <a:p>
            <a:r>
              <a:rPr lang="en-US">
                <a:ea typeface="Calibri Light"/>
                <a:cs typeface="Calibri Light"/>
              </a:rPr>
              <a:t>Average absolute adherence drifts farther from schedule by 1.98 minutes over the course of a trip</a:t>
            </a:r>
          </a:p>
          <a:p>
            <a:r>
              <a:rPr lang="en-US">
                <a:ea typeface="Calibri Light"/>
                <a:cs typeface="Calibri Light"/>
              </a:rPr>
              <a:t>Data suggests that the average trip's reliability declines during the middle of the trip, then recovers near the end</a:t>
            </a:r>
          </a:p>
          <a:p>
            <a:endParaRPr lang="en-US">
              <a:ea typeface="Calibri Light"/>
              <a:cs typeface="Calibri Light"/>
            </a:endParaRPr>
          </a:p>
          <a:p>
            <a:endParaRPr lang="en-US">
              <a:ea typeface="Calibri Light"/>
              <a:cs typeface="Calibri Light"/>
            </a:endParaRPr>
          </a:p>
          <a:p>
            <a:endParaRPr lang="en-US">
              <a:ea typeface="Calibri Light"/>
              <a:cs typeface="Calibri Light"/>
            </a:endParaRPr>
          </a:p>
          <a:p>
            <a:endParaRPr lang="en-US">
              <a:ea typeface="Calibri Light"/>
              <a:cs typeface="Calibri Light"/>
            </a:endParaRPr>
          </a:p>
        </p:txBody>
      </p:sp>
      <p:pic>
        <p:nvPicPr>
          <p:cNvPr id="2" name="Picture 1" descr="A graph with a line&#10;&#10;AI-generated content may be incorrect.">
            <a:extLst>
              <a:ext uri="{FF2B5EF4-FFF2-40B4-BE49-F238E27FC236}">
                <a16:creationId xmlns:a16="http://schemas.microsoft.com/office/drawing/2014/main" id="{10F34A35-2238-CC6F-C818-F84A187367E4}"/>
              </a:ext>
            </a:extLst>
          </p:cNvPr>
          <p:cNvPicPr>
            <a:picLocks noChangeAspect="1"/>
          </p:cNvPicPr>
          <p:nvPr/>
        </p:nvPicPr>
        <p:blipFill>
          <a:blip r:embed="rId3"/>
          <a:stretch>
            <a:fillRect/>
          </a:stretch>
        </p:blipFill>
        <p:spPr>
          <a:xfrm>
            <a:off x="4992688" y="1812559"/>
            <a:ext cx="6524625" cy="3838575"/>
          </a:xfrm>
          <a:prstGeom prst="rect">
            <a:avLst/>
          </a:prstGeom>
        </p:spPr>
      </p:pic>
    </p:spTree>
    <p:extLst>
      <p:ext uri="{BB962C8B-B14F-4D97-AF65-F5344CB8AC3E}">
        <p14:creationId xmlns:p14="http://schemas.microsoft.com/office/powerpoint/2010/main" val="217130681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3054E-448B-96D3-2EEB-1E2D6C623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FD455-1646-936A-9911-711021434B55}"/>
              </a:ext>
            </a:extLst>
          </p:cNvPr>
          <p:cNvSpPr>
            <a:spLocks noGrp="1"/>
          </p:cNvSpPr>
          <p:nvPr>
            <p:ph type="title"/>
          </p:nvPr>
        </p:nvSpPr>
        <p:spPr/>
        <p:txBody>
          <a:bodyPr/>
          <a:lstStyle/>
          <a:p>
            <a:r>
              <a:rPr lang="en-US">
                <a:ea typeface="Calibri"/>
                <a:cs typeface="Calibri"/>
              </a:rPr>
              <a:t>Key Takeaways</a:t>
            </a:r>
            <a:endParaRPr lang="en-US"/>
          </a:p>
        </p:txBody>
      </p:sp>
      <p:graphicFrame>
        <p:nvGraphicFramePr>
          <p:cNvPr id="6" name="Content Placeholder 5">
            <a:extLst>
              <a:ext uri="{FF2B5EF4-FFF2-40B4-BE49-F238E27FC236}">
                <a16:creationId xmlns:a16="http://schemas.microsoft.com/office/drawing/2014/main" id="{4DB4C892-92F2-3ED4-ED15-42DB040D93E8}"/>
              </a:ext>
            </a:extLst>
          </p:cNvPr>
          <p:cNvGraphicFramePr>
            <a:graphicFrameLocks noGrp="1"/>
          </p:cNvGraphicFramePr>
          <p:nvPr>
            <p:ph idx="1"/>
            <p:extLst>
              <p:ext uri="{D42A27DB-BD31-4B8C-83A1-F6EECF244321}">
                <p14:modId xmlns:p14="http://schemas.microsoft.com/office/powerpoint/2010/main" val="3333248814"/>
              </p:ext>
            </p:extLst>
          </p:nvPr>
        </p:nvGraphicFramePr>
        <p:xfrm>
          <a:off x="338666" y="1121833"/>
          <a:ext cx="11520484" cy="5290263"/>
        </p:xfrm>
        <a:graphic>
          <a:graphicData uri="http://schemas.openxmlformats.org/drawingml/2006/table">
            <a:tbl>
              <a:tblPr bandRow="1">
                <a:tableStyleId>{5C22544A-7EE6-4342-B048-85BDC9FD1C3A}</a:tableStyleId>
              </a:tblPr>
              <a:tblGrid>
                <a:gridCol w="5828124">
                  <a:extLst>
                    <a:ext uri="{9D8B030D-6E8A-4147-A177-3AD203B41FA5}">
                      <a16:colId xmlns:a16="http://schemas.microsoft.com/office/drawing/2014/main" val="3163841603"/>
                    </a:ext>
                  </a:extLst>
                </a:gridCol>
                <a:gridCol w="5692360">
                  <a:extLst>
                    <a:ext uri="{9D8B030D-6E8A-4147-A177-3AD203B41FA5}">
                      <a16:colId xmlns:a16="http://schemas.microsoft.com/office/drawing/2014/main" val="832524089"/>
                    </a:ext>
                  </a:extLst>
                </a:gridCol>
              </a:tblGrid>
              <a:tr h="428625">
                <a:tc>
                  <a:txBody>
                    <a:bodyPr/>
                    <a:lstStyle/>
                    <a:p>
                      <a:pPr algn="l" fontAlgn="base">
                        <a:lnSpc>
                          <a:spcPts val="1800"/>
                        </a:lnSpc>
                        <a:buNone/>
                      </a:pPr>
                      <a:r>
                        <a:rPr lang="en-US" sz="2400" b="1" i="0">
                          <a:solidFill>
                            <a:srgbClr val="000000"/>
                          </a:solidFill>
                          <a:effectLst/>
                          <a:latin typeface="Calibri Light"/>
                        </a:rPr>
                        <a:t>Primary Finding</a:t>
                      </a:r>
                    </a:p>
                  </a:txBody>
                  <a:tcPr marL="73695" marR="73695" marT="36843" marB="36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lnSpc>
                          <a:spcPts val="1800"/>
                        </a:lnSpc>
                        <a:buNone/>
                      </a:pPr>
                      <a:r>
                        <a:rPr lang="en-US" sz="2400" b="1" i="0">
                          <a:solidFill>
                            <a:srgbClr val="000000"/>
                          </a:solidFill>
                          <a:effectLst/>
                          <a:latin typeface="Calibri Light"/>
                        </a:rPr>
                        <a:t>Why It Matters for Operations Leadership</a:t>
                      </a:r>
                      <a:endParaRPr lang="en-US"/>
                    </a:p>
                  </a:txBody>
                  <a:tcPr marL="73695" marR="73695" marT="36843" marB="36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2380928"/>
                  </a:ext>
                </a:extLst>
              </a:tr>
              <a:tr h="723900">
                <a:tc>
                  <a:txBody>
                    <a:bodyPr/>
                    <a:lstStyle/>
                    <a:p>
                      <a:pPr algn="l" fontAlgn="base">
                        <a:lnSpc>
                          <a:spcPct val="100000"/>
                        </a:lnSpc>
                        <a:buNone/>
                      </a:pPr>
                      <a:r>
                        <a:rPr lang="en-US" sz="1800" b="1" i="0">
                          <a:solidFill>
                            <a:srgbClr val="000000"/>
                          </a:solidFill>
                          <a:effectLst/>
                          <a:latin typeface="Calibri Light"/>
                        </a:rPr>
                        <a:t>Overall OTP averages 80%</a:t>
                      </a:r>
                      <a:endParaRPr lang="en-US" sz="1800" b="0" i="0">
                        <a:solidFill>
                          <a:srgbClr val="000000"/>
                        </a:solidFill>
                        <a:effectLst/>
                        <a:latin typeface="Calibri Light"/>
                      </a:endParaRP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lnSpc>
                          <a:spcPct val="100000"/>
                        </a:lnSpc>
                        <a:buNone/>
                      </a:pPr>
                      <a:r>
                        <a:rPr lang="en-US" sz="1800" b="0" i="0">
                          <a:solidFill>
                            <a:srgbClr val="000000"/>
                          </a:solidFill>
                          <a:effectLst/>
                          <a:latin typeface="Calibri Light"/>
                        </a:rPr>
                        <a:t>Provides </a:t>
                      </a:r>
                      <a:r>
                        <a:rPr lang="en-US" sz="1800" b="1" i="0">
                          <a:solidFill>
                            <a:srgbClr val="000000"/>
                          </a:solidFill>
                          <a:effectLst/>
                          <a:latin typeface="Calibri Light"/>
                        </a:rPr>
                        <a:t>baseline reliability level</a:t>
                      </a:r>
                      <a:r>
                        <a:rPr lang="en-US" sz="1800" b="0" i="0">
                          <a:solidFill>
                            <a:srgbClr val="000000"/>
                          </a:solidFill>
                          <a:effectLst/>
                          <a:latin typeface="Calibri Light"/>
                        </a:rPr>
                        <a:t> for leadership to monitor and compare over time.</a:t>
                      </a: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977727"/>
                  </a:ext>
                </a:extLst>
              </a:tr>
              <a:tr h="723900">
                <a:tc>
                  <a:txBody>
                    <a:bodyPr/>
                    <a:lstStyle/>
                    <a:p>
                      <a:pPr algn="l" fontAlgn="base">
                        <a:lnSpc>
                          <a:spcPct val="100000"/>
                        </a:lnSpc>
                        <a:buNone/>
                      </a:pPr>
                      <a:r>
                        <a:rPr lang="en-US" sz="1800" b="1" i="0">
                          <a:solidFill>
                            <a:srgbClr val="000000"/>
                          </a:solidFill>
                          <a:effectLst/>
                          <a:latin typeface="Calibri Light"/>
                        </a:rPr>
                        <a:t>Reliability varies by route and direction: </a:t>
                      </a:r>
                      <a:r>
                        <a:rPr lang="en-US" sz="1800" b="0" i="0">
                          <a:solidFill>
                            <a:srgbClr val="000000"/>
                          </a:solidFill>
                          <a:effectLst/>
                          <a:latin typeface="Calibri Light"/>
                        </a:rPr>
                        <a:t>Bordeaux near 90%, Murfreesboro near 70%; Downtown less reliable</a:t>
                      </a:r>
                      <a:endParaRPr lang="en-US"/>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lnSpc>
                          <a:spcPct val="100000"/>
                        </a:lnSpc>
                        <a:buNone/>
                      </a:pPr>
                      <a:r>
                        <a:rPr lang="en-US" sz="1800" b="0" i="0">
                          <a:solidFill>
                            <a:srgbClr val="000000"/>
                          </a:solidFill>
                          <a:effectLst/>
                          <a:latin typeface="Calibri Light"/>
                        </a:rPr>
                        <a:t>Highlights </a:t>
                      </a:r>
                      <a:r>
                        <a:rPr lang="en-US" sz="1800" b="1" i="0">
                          <a:solidFill>
                            <a:srgbClr val="000000"/>
                          </a:solidFill>
                          <a:effectLst/>
                          <a:latin typeface="Calibri Light"/>
                        </a:rPr>
                        <a:t>where service consistency differs</a:t>
                      </a:r>
                      <a:r>
                        <a:rPr lang="en-US" sz="1800" b="0" i="0">
                          <a:solidFill>
                            <a:srgbClr val="000000"/>
                          </a:solidFill>
                          <a:effectLst/>
                          <a:latin typeface="Calibri Light"/>
                        </a:rPr>
                        <a:t>, helping leadership focus on route-level reviews.</a:t>
                      </a: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3699456"/>
                  </a:ext>
                </a:extLst>
              </a:tr>
              <a:tr h="723900">
                <a:tc>
                  <a:txBody>
                    <a:bodyPr/>
                    <a:lstStyle/>
                    <a:p>
                      <a:pPr algn="l" fontAlgn="base">
                        <a:lnSpc>
                          <a:spcPct val="100000"/>
                        </a:lnSpc>
                        <a:buNone/>
                      </a:pPr>
                      <a:r>
                        <a:rPr lang="en-US" sz="1800" b="1" i="0">
                          <a:solidFill>
                            <a:srgbClr val="000000"/>
                          </a:solidFill>
                          <a:effectLst/>
                          <a:latin typeface="Calibri Light"/>
                        </a:rPr>
                        <a:t>Performance differs by day/hour</a:t>
                      </a:r>
                      <a:r>
                        <a:rPr lang="en-US" sz="1800" b="0" i="0">
                          <a:solidFill>
                            <a:srgbClr val="000000"/>
                          </a:solidFill>
                          <a:effectLst/>
                          <a:latin typeface="Calibri Light"/>
                        </a:rPr>
                        <a:t>: dips during peak hours (76%) and improves off-peak (82%); Fridays lowest, Sundays' highest.</a:t>
                      </a: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lnSpc>
                          <a:spcPct val="100000"/>
                        </a:lnSpc>
                        <a:buNone/>
                      </a:pPr>
                      <a:r>
                        <a:rPr lang="en-US" sz="1800" b="0" i="0">
                          <a:solidFill>
                            <a:srgbClr val="000000"/>
                          </a:solidFill>
                          <a:effectLst/>
                          <a:latin typeface="Calibri Light"/>
                        </a:rPr>
                        <a:t>Provides </a:t>
                      </a:r>
                      <a:r>
                        <a:rPr lang="en-US" sz="1800" b="1" i="0">
                          <a:solidFill>
                            <a:srgbClr val="000000"/>
                          </a:solidFill>
                          <a:effectLst/>
                          <a:latin typeface="Calibri Light"/>
                        </a:rPr>
                        <a:t>time-of-day and day-of-week context</a:t>
                      </a:r>
                      <a:r>
                        <a:rPr lang="en-US" sz="1800" b="0" i="0">
                          <a:solidFill>
                            <a:srgbClr val="000000"/>
                          </a:solidFill>
                          <a:effectLst/>
                          <a:latin typeface="Calibri Light"/>
                        </a:rPr>
                        <a:t>, clarifying when reliability challenges most often occur.</a:t>
                      </a: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884564"/>
                  </a:ext>
                </a:extLst>
              </a:tr>
              <a:tr h="723900">
                <a:tc>
                  <a:txBody>
                    <a:bodyPr/>
                    <a:lstStyle/>
                    <a:p>
                      <a:pPr algn="l" fontAlgn="base">
                        <a:lnSpc>
                          <a:spcPct val="100000"/>
                        </a:lnSpc>
                        <a:buNone/>
                      </a:pPr>
                      <a:r>
                        <a:rPr lang="en-US" sz="1800" b="1" i="0">
                          <a:solidFill>
                            <a:srgbClr val="000000"/>
                          </a:solidFill>
                          <a:effectLst/>
                          <a:latin typeface="Calibri Light"/>
                        </a:rPr>
                        <a:t>Starting time matters: </a:t>
                      </a:r>
                      <a:r>
                        <a:rPr lang="en-US" sz="1800" b="0" i="0">
                          <a:solidFill>
                            <a:srgbClr val="000000"/>
                          </a:solidFill>
                          <a:effectLst/>
                          <a:latin typeface="Calibri Light"/>
                        </a:rPr>
                        <a:t>late or gapped departures stay less reliable.</a:t>
                      </a:r>
                      <a:endParaRPr lang="en-US"/>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lnSpc>
                          <a:spcPct val="100000"/>
                        </a:lnSpc>
                        <a:buNone/>
                      </a:pPr>
                      <a:r>
                        <a:rPr lang="en-US" sz="1800" b="0" i="0">
                          <a:solidFill>
                            <a:srgbClr val="000000"/>
                          </a:solidFill>
                          <a:effectLst/>
                          <a:latin typeface="Calibri Light"/>
                        </a:rPr>
                        <a:t>Offers a </a:t>
                      </a:r>
                      <a:r>
                        <a:rPr lang="en-US" sz="1800" b="1" i="0">
                          <a:solidFill>
                            <a:srgbClr val="000000"/>
                          </a:solidFill>
                          <a:effectLst/>
                          <a:latin typeface="Calibri Light"/>
                        </a:rPr>
                        <a:t>trip-level perspective</a:t>
                      </a:r>
                      <a:r>
                        <a:rPr lang="en-US" sz="1800" b="0" i="0">
                          <a:solidFill>
                            <a:srgbClr val="000000"/>
                          </a:solidFill>
                          <a:effectLst/>
                          <a:latin typeface="Calibri Light"/>
                        </a:rPr>
                        <a:t> on how early-run conditions shape overall route reliability.</a:t>
                      </a: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972458"/>
                  </a:ext>
                </a:extLst>
              </a:tr>
              <a:tr h="723900">
                <a:tc>
                  <a:txBody>
                    <a:bodyPr/>
                    <a:lstStyle/>
                    <a:p>
                      <a:pPr algn="l" fontAlgn="base">
                        <a:lnSpc>
                          <a:spcPct val="100000"/>
                        </a:lnSpc>
                        <a:buNone/>
                      </a:pPr>
                      <a:r>
                        <a:rPr lang="en-US" sz="1800" b="1" i="0">
                          <a:solidFill>
                            <a:srgbClr val="000000"/>
                          </a:solidFill>
                          <a:effectLst/>
                          <a:latin typeface="Calibri Light"/>
                        </a:rPr>
                        <a:t>Layovers boost performance</a:t>
                      </a:r>
                      <a:r>
                        <a:rPr lang="en-US" sz="1800" b="0" i="0">
                          <a:solidFill>
                            <a:srgbClr val="000000"/>
                          </a:solidFill>
                          <a:effectLst/>
                          <a:latin typeface="Calibri Light"/>
                        </a:rPr>
                        <a:t>: Longer layovers correlate with steadier spacing. </a:t>
                      </a:r>
                      <a:r>
                        <a:rPr lang="en-US" sz="1800" b="0" i="0" u="none" strike="noStrike" noProof="0">
                          <a:solidFill>
                            <a:srgbClr val="000000"/>
                          </a:solidFill>
                          <a:effectLst/>
                          <a:latin typeface="Calibri Light"/>
                        </a:rPr>
                        <a:t>Late trips create gaps, early trips cause bunching.</a:t>
                      </a:r>
                      <a:endParaRPr lang="en-US" sz="1800" b="0" i="0">
                        <a:solidFill>
                          <a:srgbClr val="000000"/>
                        </a:solidFill>
                        <a:effectLst/>
                        <a:latin typeface="Calibri Light"/>
                      </a:endParaRP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lnSpc>
                          <a:spcPct val="100000"/>
                        </a:lnSpc>
                        <a:buNone/>
                      </a:pPr>
                      <a:r>
                        <a:rPr lang="en-US" sz="1800" b="0" i="0">
                          <a:solidFill>
                            <a:srgbClr val="000000"/>
                          </a:solidFill>
                          <a:effectLst/>
                          <a:latin typeface="Calibri Light"/>
                        </a:rPr>
                        <a:t>Connects </a:t>
                      </a:r>
                      <a:r>
                        <a:rPr lang="en-US" sz="1800" b="1" i="0">
                          <a:solidFill>
                            <a:srgbClr val="000000"/>
                          </a:solidFill>
                          <a:effectLst/>
                          <a:latin typeface="Calibri Light"/>
                        </a:rPr>
                        <a:t>schedule structure and spacing stability</a:t>
                      </a:r>
                      <a:r>
                        <a:rPr lang="en-US" sz="1800" b="0" i="0">
                          <a:solidFill>
                            <a:srgbClr val="000000"/>
                          </a:solidFill>
                          <a:effectLst/>
                          <a:latin typeface="Calibri Light"/>
                        </a:rPr>
                        <a:t>, illuminating how timing affects rider experience.</a:t>
                      </a: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530135"/>
                  </a:ext>
                </a:extLst>
              </a:tr>
              <a:tr h="723900">
                <a:tc>
                  <a:txBody>
                    <a:bodyPr/>
                    <a:lstStyle/>
                    <a:p>
                      <a:pPr marL="0" lvl="0" algn="l" rtl="0" eaLnBrk="1" fontAlgn="base" latinLnBrk="0" hangingPunct="1">
                        <a:lnSpc>
                          <a:spcPct val="100000"/>
                        </a:lnSpc>
                        <a:spcBef>
                          <a:spcPts val="0"/>
                        </a:spcBef>
                        <a:spcAft>
                          <a:spcPts val="0"/>
                        </a:spcAft>
                        <a:buNone/>
                      </a:pPr>
                      <a:r>
                        <a:rPr lang="en-US" sz="1800" b="1" i="0" kern="1200">
                          <a:solidFill>
                            <a:srgbClr val="000000"/>
                          </a:solidFill>
                          <a:effectLst/>
                          <a:latin typeface="Calibri Light"/>
                          <a:ea typeface="+mn-ea"/>
                          <a:cs typeface="+mn-cs"/>
                        </a:rPr>
                        <a:t>On-time performance deteriorates mid-trip: </a:t>
                      </a:r>
                      <a:r>
                        <a:rPr lang="en-US" sz="1800" b="0" i="0" kern="1200">
                          <a:solidFill>
                            <a:srgbClr val="000000"/>
                          </a:solidFill>
                          <a:effectLst/>
                          <a:latin typeface="Calibri Light"/>
                          <a:ea typeface="+mn-ea"/>
                          <a:cs typeface="+mn-cs"/>
                        </a:rPr>
                        <a:t>strongest at the start of trips and decreases mid-route before stabilizing near the end.</a:t>
                      </a: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algn="l" defTabSz="914400" rtl="0" eaLnBrk="1" fontAlgn="base" latinLnBrk="0" hangingPunct="1">
                        <a:lnSpc>
                          <a:spcPct val="100000"/>
                        </a:lnSpc>
                        <a:spcBef>
                          <a:spcPts val="0"/>
                        </a:spcBef>
                        <a:spcAft>
                          <a:spcPts val="0"/>
                        </a:spcAft>
                        <a:buNone/>
                      </a:pPr>
                      <a:r>
                        <a:rPr lang="en-US" sz="1800" b="0" i="0" kern="1200">
                          <a:solidFill>
                            <a:srgbClr val="000000"/>
                          </a:solidFill>
                          <a:effectLst/>
                          <a:latin typeface="Calibri Light"/>
                          <a:ea typeface="+mn-ea"/>
                          <a:cs typeface="+mn-cs"/>
                        </a:rPr>
                        <a:t>Clarifies which portions of routes are most vulnerable to reliability decline, </a:t>
                      </a:r>
                      <a:r>
                        <a:rPr lang="en-US" sz="1800" b="1" i="0" kern="1200">
                          <a:solidFill>
                            <a:srgbClr val="000000"/>
                          </a:solidFill>
                          <a:effectLst/>
                          <a:latin typeface="Calibri Light"/>
                          <a:ea typeface="+mn-ea"/>
                          <a:cs typeface="+mn-cs"/>
                        </a:rPr>
                        <a:t>supporting more informed discussion of mid-route factors and schedule design</a:t>
                      </a:r>
                      <a:r>
                        <a:rPr lang="en-US" sz="1800" b="0" i="0" kern="1200">
                          <a:solidFill>
                            <a:srgbClr val="000000"/>
                          </a:solidFill>
                          <a:effectLst/>
                          <a:latin typeface="Calibri Light"/>
                          <a:ea typeface="+mn-ea"/>
                          <a:cs typeface="+mn-cs"/>
                        </a:rPr>
                        <a:t>.</a:t>
                      </a: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54818"/>
                  </a:ext>
                </a:extLst>
              </a:tr>
            </a:tbl>
          </a:graphicData>
        </a:graphic>
      </p:graphicFrame>
      <p:sp>
        <p:nvSpPr>
          <p:cNvPr id="4" name="Slide Number Placeholder 3">
            <a:extLst>
              <a:ext uri="{FF2B5EF4-FFF2-40B4-BE49-F238E27FC236}">
                <a16:creationId xmlns:a16="http://schemas.microsoft.com/office/drawing/2014/main" id="{6A61AC49-5C54-2585-49D1-2AFB5628BEEC}"/>
              </a:ext>
            </a:extLst>
          </p:cNvPr>
          <p:cNvSpPr>
            <a:spLocks noGrp="1"/>
          </p:cNvSpPr>
          <p:nvPr>
            <p:ph type="sldNum" sz="quarter" idx="12"/>
          </p:nvPr>
        </p:nvSpPr>
        <p:spPr/>
        <p:txBody>
          <a:bodyPr/>
          <a:lstStyle/>
          <a:p>
            <a:fld id="{03DC2DEF-D2FE-4B45-ABA4-9F153FD1C98A}" type="slidenum">
              <a:rPr lang="en-US" smtClean="0"/>
              <a:t>21</a:t>
            </a:fld>
            <a:endParaRPr lang="en-US"/>
          </a:p>
        </p:txBody>
      </p:sp>
    </p:spTree>
    <p:extLst>
      <p:ext uri="{BB962C8B-B14F-4D97-AF65-F5344CB8AC3E}">
        <p14:creationId xmlns:p14="http://schemas.microsoft.com/office/powerpoint/2010/main" val="388189437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F466F-DB2D-487F-25DD-0502F482E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55086-8691-1F26-66FD-D6DDE3C5F0F5}"/>
              </a:ext>
            </a:extLst>
          </p:cNvPr>
          <p:cNvSpPr>
            <a:spLocks noGrp="1"/>
          </p:cNvSpPr>
          <p:nvPr>
            <p:ph type="title"/>
          </p:nvPr>
        </p:nvSpPr>
        <p:spPr/>
        <p:txBody>
          <a:bodyPr>
            <a:normAutofit fontScale="90000"/>
          </a:bodyPr>
          <a:lstStyle/>
          <a:p>
            <a:r>
              <a:rPr lang="en-US">
                <a:ea typeface="+mj-lt"/>
                <a:cs typeface="+mj-lt"/>
              </a:rPr>
              <a:t>Next Steps: Turning Data into an Ongoing Reliability Framework</a:t>
            </a:r>
            <a:endParaRPr lang="en-US"/>
          </a:p>
        </p:txBody>
      </p:sp>
      <p:graphicFrame>
        <p:nvGraphicFramePr>
          <p:cNvPr id="6" name="Content Placeholder 5">
            <a:extLst>
              <a:ext uri="{FF2B5EF4-FFF2-40B4-BE49-F238E27FC236}">
                <a16:creationId xmlns:a16="http://schemas.microsoft.com/office/drawing/2014/main" id="{714C974C-DD00-0461-D4EF-63362637B1D8}"/>
              </a:ext>
            </a:extLst>
          </p:cNvPr>
          <p:cNvGraphicFramePr>
            <a:graphicFrameLocks noGrp="1"/>
          </p:cNvGraphicFramePr>
          <p:nvPr>
            <p:ph idx="1"/>
            <p:extLst>
              <p:ext uri="{D42A27DB-BD31-4B8C-83A1-F6EECF244321}">
                <p14:modId xmlns:p14="http://schemas.microsoft.com/office/powerpoint/2010/main" val="2033570483"/>
              </p:ext>
            </p:extLst>
          </p:nvPr>
        </p:nvGraphicFramePr>
        <p:xfrm>
          <a:off x="371475" y="1233488"/>
          <a:ext cx="11301680" cy="4865330"/>
        </p:xfrm>
        <a:graphic>
          <a:graphicData uri="http://schemas.openxmlformats.org/drawingml/2006/table">
            <a:tbl>
              <a:tblPr bandRow="1">
                <a:tableStyleId>{5C22544A-7EE6-4342-B048-85BDC9FD1C3A}</a:tableStyleId>
              </a:tblPr>
              <a:tblGrid>
                <a:gridCol w="5650840">
                  <a:extLst>
                    <a:ext uri="{9D8B030D-6E8A-4147-A177-3AD203B41FA5}">
                      <a16:colId xmlns:a16="http://schemas.microsoft.com/office/drawing/2014/main" val="832524089"/>
                    </a:ext>
                  </a:extLst>
                </a:gridCol>
                <a:gridCol w="5650840">
                  <a:extLst>
                    <a:ext uri="{9D8B030D-6E8A-4147-A177-3AD203B41FA5}">
                      <a16:colId xmlns:a16="http://schemas.microsoft.com/office/drawing/2014/main" val="4280684730"/>
                    </a:ext>
                  </a:extLst>
                </a:gridCol>
              </a:tblGrid>
              <a:tr h="584903">
                <a:tc>
                  <a:txBody>
                    <a:bodyPr/>
                    <a:lstStyle/>
                    <a:p>
                      <a:pPr algn="l" fontAlgn="base">
                        <a:lnSpc>
                          <a:spcPts val="1800"/>
                        </a:lnSpc>
                        <a:buNone/>
                      </a:pPr>
                      <a:r>
                        <a:rPr lang="en-US" sz="2400" b="1" i="0">
                          <a:solidFill>
                            <a:srgbClr val="000000"/>
                          </a:solidFill>
                          <a:effectLst/>
                          <a:latin typeface="Calibri Light"/>
                        </a:rPr>
                        <a:t>Diagnostics and Future Enrichment</a:t>
                      </a:r>
                    </a:p>
                  </a:txBody>
                  <a:tcPr marL="73695" marR="73695" marT="36843" marB="36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ts val="1800"/>
                        </a:lnSpc>
                        <a:buNone/>
                      </a:pPr>
                      <a:r>
                        <a:rPr lang="en-US" sz="2400" b="1" i="0">
                          <a:solidFill>
                            <a:srgbClr val="000000"/>
                          </a:solidFill>
                          <a:effectLst/>
                          <a:latin typeface="Calibri Light"/>
                        </a:rPr>
                        <a:t>Dive Deeper into Monitoring and Analysis</a:t>
                      </a:r>
                      <a:endParaRPr lang="en-US"/>
                    </a:p>
                  </a:txBody>
                  <a:tcPr marL="73695" marR="73695" marT="36843" marB="36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2380928"/>
                  </a:ext>
                </a:extLst>
              </a:tr>
              <a:tr h="4280427">
                <a:tc>
                  <a:txBody>
                    <a:bodyPr/>
                    <a:lstStyle/>
                    <a:p>
                      <a:pPr marL="285750" lvl="0" indent="-285750" algn="l">
                        <a:lnSpc>
                          <a:spcPct val="100000"/>
                        </a:lnSpc>
                        <a:spcBef>
                          <a:spcPts val="0"/>
                        </a:spcBef>
                        <a:spcAft>
                          <a:spcPts val="0"/>
                        </a:spcAft>
                        <a:buFont typeface="Arial"/>
                        <a:buChar char="•"/>
                      </a:pPr>
                      <a:r>
                        <a:rPr lang="en-US" sz="2000" b="1" i="0" u="none" strike="noStrike" noProof="0">
                          <a:solidFill>
                            <a:srgbClr val="000000"/>
                          </a:solidFill>
                          <a:effectLst/>
                        </a:rPr>
                        <a:t>Study Schedule Structure Effects</a:t>
                      </a:r>
                      <a:br>
                        <a:rPr lang="en-US" sz="2000" b="1" i="0" u="none" strike="noStrike" noProof="0">
                          <a:solidFill>
                            <a:srgbClr val="000000"/>
                          </a:solidFill>
                          <a:effectLst/>
                        </a:rPr>
                      </a:br>
                      <a:r>
                        <a:rPr lang="en-US" sz="2000" b="0" i="0" u="sng" strike="noStrike" noProof="0">
                          <a:solidFill>
                            <a:srgbClr val="000000"/>
                          </a:solidFill>
                          <a:effectLst/>
                        </a:rPr>
                        <a:t>Quantify</a:t>
                      </a:r>
                      <a:r>
                        <a:rPr lang="en-US" sz="2000" b="0" i="0" u="none" strike="noStrike" noProof="0">
                          <a:solidFill>
                            <a:srgbClr val="000000"/>
                          </a:solidFill>
                          <a:effectLst/>
                        </a:rPr>
                        <a:t> how layover duration and trip start time affect downstream OTP and headway stability.</a:t>
                      </a:r>
                      <a:endParaRPr lang="en-US" sz="2000" b="0"/>
                    </a:p>
                    <a:p>
                      <a:pPr marL="285750" lvl="0" indent="-285750" algn="l">
                        <a:lnSpc>
                          <a:spcPct val="100000"/>
                        </a:lnSpc>
                        <a:spcBef>
                          <a:spcPts val="0"/>
                        </a:spcBef>
                        <a:spcAft>
                          <a:spcPts val="0"/>
                        </a:spcAft>
                        <a:buFont typeface="Arial"/>
                        <a:buChar char="•"/>
                      </a:pPr>
                      <a:r>
                        <a:rPr lang="en-US" sz="2000" b="1" i="0" u="none" strike="noStrike" noProof="0">
                          <a:solidFill>
                            <a:srgbClr val="000000"/>
                          </a:solidFill>
                          <a:effectLst/>
                        </a:rPr>
                        <a:t>Develop a “Trip Health” Diagnostic Metric</a:t>
                      </a:r>
                      <a:br>
                        <a:rPr lang="en-US" sz="2000" b="1" i="0" u="none" strike="noStrike" noProof="0">
                          <a:solidFill>
                            <a:srgbClr val="000000"/>
                          </a:solidFill>
                          <a:effectLst/>
                        </a:rPr>
                      </a:br>
                      <a:r>
                        <a:rPr lang="en-US" sz="2000" b="0" i="0" u="none" strike="noStrike" noProof="0">
                          <a:solidFill>
                            <a:srgbClr val="000000"/>
                          </a:solidFill>
                          <a:effectLst/>
                        </a:rPr>
                        <a:t>Combine schedule adherence and spacing indicators to flag </a:t>
                      </a:r>
                      <a:r>
                        <a:rPr lang="en-US" sz="2000" b="0" i="0" u="sng" strike="noStrike" noProof="0">
                          <a:solidFill>
                            <a:srgbClr val="000000"/>
                          </a:solidFill>
                          <a:effectLst/>
                        </a:rPr>
                        <a:t>stable vs variable trips</a:t>
                      </a:r>
                      <a:r>
                        <a:rPr lang="en-US" sz="2000" b="0" i="0" u="none" strike="noStrike" noProof="0">
                          <a:solidFill>
                            <a:srgbClr val="000000"/>
                          </a:solidFill>
                          <a:effectLst/>
                        </a:rPr>
                        <a:t> to </a:t>
                      </a:r>
                      <a:r>
                        <a:rPr lang="en-US" sz="2000" b="0" i="0" u="sng" strike="noStrike" noProof="0">
                          <a:solidFill>
                            <a:srgbClr val="000000"/>
                          </a:solidFill>
                          <a:effectLst/>
                        </a:rPr>
                        <a:t>detect reliability issues </a:t>
                      </a:r>
                      <a:r>
                        <a:rPr lang="en-US" sz="2000" b="0" i="0" u="none" strike="noStrike" noProof="0">
                          <a:solidFill>
                            <a:srgbClr val="000000"/>
                          </a:solidFill>
                          <a:effectLst/>
                        </a:rPr>
                        <a:t>early.</a:t>
                      </a:r>
                      <a:endParaRPr lang="en-US" sz="2000" b="0"/>
                    </a:p>
                    <a:p>
                      <a:pPr marL="285750" lvl="0" indent="-285750" algn="l">
                        <a:lnSpc>
                          <a:spcPct val="100000"/>
                        </a:lnSpc>
                        <a:spcBef>
                          <a:spcPts val="0"/>
                        </a:spcBef>
                        <a:spcAft>
                          <a:spcPts val="0"/>
                        </a:spcAft>
                        <a:buFont typeface="Arial"/>
                        <a:buChar char="•"/>
                      </a:pPr>
                      <a:r>
                        <a:rPr lang="en-US" sz="2000" b="1" i="0" u="none" strike="noStrike" noProof="0">
                          <a:solidFill>
                            <a:srgbClr val="000000"/>
                          </a:solidFill>
                          <a:effectLst/>
                        </a:rPr>
                        <a:t>Expand the Data Pipeline</a:t>
                      </a:r>
                      <a:br>
                        <a:rPr lang="en-US" sz="2000" b="1" i="0" u="none" strike="noStrike" noProof="0">
                          <a:solidFill>
                            <a:srgbClr val="000000"/>
                          </a:solidFill>
                          <a:effectLst/>
                        </a:rPr>
                      </a:br>
                      <a:r>
                        <a:rPr lang="en-US" sz="2000" b="0" i="0" u="none" strike="noStrike" noProof="0">
                          <a:solidFill>
                            <a:srgbClr val="000000"/>
                          </a:solidFill>
                          <a:effectLst/>
                        </a:rPr>
                        <a:t>Integrate detailed traffic, weather, and event data into future enrichments to </a:t>
                      </a:r>
                      <a:r>
                        <a:rPr lang="en-US" sz="2000" b="0" i="0" u="sng" strike="noStrike" noProof="0">
                          <a:solidFill>
                            <a:srgbClr val="000000"/>
                          </a:solidFill>
                          <a:effectLst/>
                        </a:rPr>
                        <a:t>build a multifactor reliability model</a:t>
                      </a:r>
                      <a:r>
                        <a:rPr lang="en-US" sz="2000" b="0" i="0" u="none" strike="noStrike" noProof="0">
                          <a:solidFill>
                            <a:srgbClr val="000000"/>
                          </a:solidFill>
                          <a:effectLst/>
                        </a:rPr>
                        <a:t> explaining variation over time and space.</a:t>
                      </a:r>
                    </a:p>
                    <a:p>
                      <a:pPr lvl="0" algn="l">
                        <a:lnSpc>
                          <a:spcPts val="1800"/>
                        </a:lnSpc>
                        <a:buNone/>
                      </a:pPr>
                      <a:endParaRPr lang="en-US" sz="2000" b="0" i="0">
                        <a:solidFill>
                          <a:srgbClr val="000000"/>
                        </a:solidFill>
                        <a:effectLst/>
                        <a:latin typeface="Calibri Light"/>
                      </a:endParaRPr>
                    </a:p>
                    <a:p>
                      <a:pPr lvl="0" algn="l">
                        <a:lnSpc>
                          <a:spcPts val="1800"/>
                        </a:lnSpc>
                        <a:buNone/>
                      </a:pPr>
                      <a:endParaRPr lang="en-US" sz="2000" b="0" i="0">
                        <a:solidFill>
                          <a:srgbClr val="000000"/>
                        </a:solidFill>
                        <a:effectLst/>
                        <a:latin typeface="Calibri Light"/>
                      </a:endParaRP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lvl="0" indent="-285750" algn="l">
                        <a:lnSpc>
                          <a:spcPct val="100000"/>
                        </a:lnSpc>
                        <a:spcBef>
                          <a:spcPts val="0"/>
                        </a:spcBef>
                        <a:spcAft>
                          <a:spcPts val="0"/>
                        </a:spcAft>
                        <a:buFont typeface="Arial"/>
                        <a:buChar char="•"/>
                      </a:pPr>
                      <a:r>
                        <a:rPr lang="en-US" sz="2000" b="1" i="0" u="none" strike="noStrike" noProof="0">
                          <a:solidFill>
                            <a:srgbClr val="000000"/>
                          </a:solidFill>
                          <a:effectLst/>
                        </a:rPr>
                        <a:t>Automate Reliability Dashboards</a:t>
                      </a:r>
                      <a:br>
                        <a:rPr lang="en-US" sz="2000" b="1" i="0" u="none" strike="noStrike" noProof="0">
                          <a:solidFill>
                            <a:srgbClr val="000000"/>
                          </a:solidFill>
                          <a:effectLst/>
                        </a:rPr>
                      </a:br>
                      <a:r>
                        <a:rPr lang="en-US" sz="2000" b="0" i="0" u="none" strike="noStrike" noProof="0">
                          <a:solidFill>
                            <a:srgbClr val="000000"/>
                          </a:solidFill>
                          <a:effectLst/>
                        </a:rPr>
                        <a:t>Monthly OTP and headway reports by route, direction, and time of day to establish a consistent reliability baseline with multiple layers.</a:t>
                      </a:r>
                      <a:endParaRPr lang="en-US" sz="2000" b="0"/>
                    </a:p>
                    <a:p>
                      <a:pPr marL="285750" lvl="0" indent="-285750" algn="l">
                        <a:lnSpc>
                          <a:spcPct val="100000"/>
                        </a:lnSpc>
                        <a:spcBef>
                          <a:spcPts val="0"/>
                        </a:spcBef>
                        <a:spcAft>
                          <a:spcPts val="0"/>
                        </a:spcAft>
                        <a:buFont typeface="Arial"/>
                        <a:buChar char="•"/>
                      </a:pPr>
                      <a:r>
                        <a:rPr lang="en-US" sz="2000" b="1" i="0" u="none" strike="noStrike" noProof="0">
                          <a:solidFill>
                            <a:srgbClr val="000000"/>
                          </a:solidFill>
                          <a:effectLst/>
                        </a:rPr>
                        <a:t>Analyze Operators &amp; Trip Consistency</a:t>
                      </a:r>
                      <a:br>
                        <a:rPr lang="en-US" sz="2000" b="1" i="0" u="none" strike="noStrike" noProof="0">
                          <a:solidFill>
                            <a:srgbClr val="000000"/>
                          </a:solidFill>
                          <a:effectLst/>
                        </a:rPr>
                      </a:br>
                      <a:r>
                        <a:rPr lang="en-US" sz="2000" b="0" i="0" u="none" strike="noStrike" noProof="0">
                          <a:solidFill>
                            <a:srgbClr val="000000"/>
                          </a:solidFill>
                          <a:effectLst/>
                        </a:rPr>
                        <a:t>Examine operators and mid-trip stop variability to understand where performance outcomes diverge.</a:t>
                      </a:r>
                      <a:endParaRPr lang="en-US" sz="2000" b="0"/>
                    </a:p>
                    <a:p>
                      <a:pPr marL="285750" lvl="0" indent="-285750" algn="l">
                        <a:lnSpc>
                          <a:spcPct val="100000"/>
                        </a:lnSpc>
                        <a:spcBef>
                          <a:spcPts val="0"/>
                        </a:spcBef>
                        <a:spcAft>
                          <a:spcPts val="0"/>
                        </a:spcAft>
                        <a:buClr>
                          <a:srgbClr val="000000"/>
                        </a:buClr>
                        <a:buFont typeface="Arial,Sans-Serif"/>
                        <a:buChar char="•"/>
                      </a:pPr>
                      <a:r>
                        <a:rPr lang="en-US" sz="2000" b="1" i="0" u="none" strike="noStrike" noProof="0">
                          <a:solidFill>
                            <a:srgbClr val="000000"/>
                          </a:solidFill>
                          <a:effectLst/>
                          <a:latin typeface="Calibri Light"/>
                        </a:rPr>
                        <a:t>Visualize Bus Stop Hotspots</a:t>
                      </a:r>
                      <a:br>
                        <a:rPr lang="en-US" sz="2000" b="1" i="0" u="none" strike="noStrike" noProof="0">
                          <a:solidFill>
                            <a:srgbClr val="000000"/>
                          </a:solidFill>
                          <a:effectLst/>
                          <a:latin typeface="Calibri Light"/>
                        </a:rPr>
                      </a:br>
                      <a:r>
                        <a:rPr lang="en-US" sz="2000" b="0" i="0" u="none" strike="noStrike" noProof="0">
                          <a:solidFill>
                            <a:srgbClr val="000000"/>
                          </a:solidFill>
                          <a:effectLst/>
                          <a:latin typeface="Calibri Light"/>
                        </a:rPr>
                        <a:t>Use timepoint and mapping outputs to locate clusters of lateness and spacing gaps for corridor-based review. </a:t>
                      </a:r>
                      <a:endParaRPr lang="en-US"/>
                    </a:p>
                    <a:p>
                      <a:pPr marL="0" lvl="0" indent="0" algn="ctr">
                        <a:lnSpc>
                          <a:spcPct val="100000"/>
                        </a:lnSpc>
                        <a:spcBef>
                          <a:spcPts val="0"/>
                        </a:spcBef>
                        <a:spcAft>
                          <a:spcPts val="0"/>
                        </a:spcAft>
                        <a:buClr>
                          <a:srgbClr val="000000"/>
                        </a:buClr>
                        <a:buNone/>
                      </a:pPr>
                      <a:r>
                        <a:rPr lang="en-US">
                          <a:hlinkClick r:id="rId2"/>
                        </a:rPr>
                        <a:t>View Preliminary Hotspot Vizualization Here</a:t>
                      </a:r>
                    </a:p>
                  </a:txBody>
                  <a:tcPr marL="73695" marR="73695" marT="36843" marB="368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977727"/>
                  </a:ext>
                </a:extLst>
              </a:tr>
            </a:tbl>
          </a:graphicData>
        </a:graphic>
      </p:graphicFrame>
      <p:sp>
        <p:nvSpPr>
          <p:cNvPr id="4" name="Slide Number Placeholder 3">
            <a:extLst>
              <a:ext uri="{FF2B5EF4-FFF2-40B4-BE49-F238E27FC236}">
                <a16:creationId xmlns:a16="http://schemas.microsoft.com/office/drawing/2014/main" id="{ABFB9456-6A86-4146-BB34-CC794CA54255}"/>
              </a:ext>
            </a:extLst>
          </p:cNvPr>
          <p:cNvSpPr>
            <a:spLocks noGrp="1"/>
          </p:cNvSpPr>
          <p:nvPr>
            <p:ph type="sldNum" sz="quarter" idx="12"/>
          </p:nvPr>
        </p:nvSpPr>
        <p:spPr/>
        <p:txBody>
          <a:bodyPr/>
          <a:lstStyle/>
          <a:p>
            <a:fld id="{03DC2DEF-D2FE-4B45-ABA4-9F153FD1C98A}" type="slidenum">
              <a:rPr lang="en-US" smtClean="0"/>
              <a:t>22</a:t>
            </a:fld>
            <a:endParaRPr lang="en-US"/>
          </a:p>
        </p:txBody>
      </p:sp>
    </p:spTree>
    <p:extLst>
      <p:ext uri="{BB962C8B-B14F-4D97-AF65-F5344CB8AC3E}">
        <p14:creationId xmlns:p14="http://schemas.microsoft.com/office/powerpoint/2010/main" val="370833056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
            <a:extLst>
              <a:ext uri="{FF2B5EF4-FFF2-40B4-BE49-F238E27FC236}">
                <a16:creationId xmlns:a16="http://schemas.microsoft.com/office/drawing/2014/main" id="{4145DE9F-D4B4-1364-4853-6C34A1EF4AC9}"/>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400">
                <a:solidFill>
                  <a:schemeClr val="tx1"/>
                </a:solidFill>
              </a:rPr>
              <a:t>Thank You</a:t>
            </a:r>
          </a:p>
        </p:txBody>
      </p:sp>
      <p:pic>
        <p:nvPicPr>
          <p:cNvPr id="17" name="Picture Placeholder 16" descr="A person in a purple suit waving from a bus&#10;&#10;AI-generated content may be incorrect.">
            <a:extLst>
              <a:ext uri="{FF2B5EF4-FFF2-40B4-BE49-F238E27FC236}">
                <a16:creationId xmlns:a16="http://schemas.microsoft.com/office/drawing/2014/main" id="{18B7855D-2DE6-49A4-BA98-97404403C66B}"/>
              </a:ext>
              <a:ext uri="{C183D7F6-B498-43B3-948B-1728B52AA6E4}">
                <adec:decorative xmlns:adec="http://schemas.microsoft.com/office/drawing/2017/decorative" val="0"/>
              </a:ext>
            </a:extLst>
          </p:cNvPr>
          <p:cNvPicPr>
            <a:picLocks noGrp="1" noChangeAspect="1"/>
          </p:cNvPicPr>
          <p:nvPr>
            <p:ph type="pic" sz="quarter" idx="13"/>
          </p:nvPr>
        </p:nvPicPr>
        <p:blipFill>
          <a:blip r:embed="rId3"/>
          <a:srcRect r="2" b="23230"/>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
        <p:nvSpPr>
          <p:cNvPr id="29" name="Slide Number Placeholder 3">
            <a:extLst>
              <a:ext uri="{FF2B5EF4-FFF2-40B4-BE49-F238E27FC236}">
                <a16:creationId xmlns:a16="http://schemas.microsoft.com/office/drawing/2014/main" id="{FC057844-3675-912D-1AFF-8F71E20B7F9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3DC2DEF-D2FE-4B45-ABA4-9F153FD1C98A}" type="slidenum">
              <a:rPr lang="en-US">
                <a:solidFill>
                  <a:srgbClr val="FFFFFF"/>
                </a:solidFill>
                <a:latin typeface="Calibri" panose="020F0502020204030204"/>
              </a:rPr>
              <a:pPr>
                <a:spcAft>
                  <a:spcPts val="600"/>
                </a:spcAft>
                <a:defRPr/>
              </a:pPr>
              <a:t>23</a:t>
            </a:fld>
            <a:endParaRPr lang="en-US">
              <a:solidFill>
                <a:srgbClr val="FFFFFF"/>
              </a:solidFill>
              <a:latin typeface="Calibri" panose="020F0502020204030204"/>
            </a:endParaRPr>
          </a:p>
        </p:txBody>
      </p:sp>
    </p:spTree>
    <p:extLst>
      <p:ext uri="{BB962C8B-B14F-4D97-AF65-F5344CB8AC3E}">
        <p14:creationId xmlns:p14="http://schemas.microsoft.com/office/powerpoint/2010/main" val="1960703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0B919-0626-4BEB-29C4-4F6E8406984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F23A3D4-F36F-A1CB-20CB-6BA197110D54}"/>
              </a:ext>
            </a:extLst>
          </p:cNvPr>
          <p:cNvSpPr>
            <a:spLocks noGrp="1"/>
          </p:cNvSpPr>
          <p:nvPr>
            <p:ph type="title"/>
          </p:nvPr>
        </p:nvSpPr>
        <p:spPr>
          <a:xfrm>
            <a:off x="6414044" y="1296176"/>
            <a:ext cx="5683070" cy="827243"/>
          </a:xfrm>
        </p:spPr>
        <p:txBody>
          <a:bodyPr/>
          <a:lstStyle/>
          <a:p>
            <a:r>
              <a:rPr lang="en-US" sz="5400">
                <a:solidFill>
                  <a:schemeClr val="tx1">
                    <a:lumMod val="75000"/>
                    <a:lumOff val="25000"/>
                  </a:schemeClr>
                </a:solidFill>
              </a:rPr>
              <a:t>What We Analyzed</a:t>
            </a:r>
            <a:endParaRPr lang="en-US">
              <a:solidFill>
                <a:schemeClr val="tx1">
                  <a:lumMod val="75000"/>
                  <a:lumOff val="25000"/>
                </a:schemeClr>
              </a:solidFill>
            </a:endParaRPr>
          </a:p>
        </p:txBody>
      </p:sp>
      <p:sp>
        <p:nvSpPr>
          <p:cNvPr id="7" name="Content Placeholder 6">
            <a:extLst>
              <a:ext uri="{FF2B5EF4-FFF2-40B4-BE49-F238E27FC236}">
                <a16:creationId xmlns:a16="http://schemas.microsoft.com/office/drawing/2014/main" id="{BD06C209-0CF0-73B6-DB7E-C586A93F21E2}"/>
              </a:ext>
            </a:extLst>
          </p:cNvPr>
          <p:cNvSpPr>
            <a:spLocks noGrp="1"/>
          </p:cNvSpPr>
          <p:nvPr>
            <p:ph idx="1"/>
          </p:nvPr>
        </p:nvSpPr>
        <p:spPr>
          <a:xfrm>
            <a:off x="6619197" y="2199219"/>
            <a:ext cx="5282533" cy="3788385"/>
          </a:xfrm>
        </p:spPr>
        <p:txBody>
          <a:bodyPr vert="horz" lIns="91440" tIns="45720" rIns="91440" bIns="45720" rtlCol="0" anchor="t">
            <a:normAutofit lnSpcReduction="10000"/>
          </a:bodyPr>
          <a:lstStyle/>
          <a:p>
            <a:r>
              <a:rPr lang="en-US" b="1">
                <a:solidFill>
                  <a:schemeClr val="tx1">
                    <a:lumMod val="75000"/>
                    <a:lumOff val="25000"/>
                  </a:schemeClr>
                </a:solidFill>
              </a:rPr>
              <a:t>Service Reliability Across the System</a:t>
            </a:r>
            <a:br>
              <a:rPr lang="en-US" b="1">
                <a:solidFill>
                  <a:schemeClr val="tx1">
                    <a:lumMod val="75000"/>
                    <a:lumOff val="25000"/>
                  </a:schemeClr>
                </a:solidFill>
              </a:rPr>
            </a:br>
            <a:r>
              <a:rPr lang="en-US">
                <a:solidFill>
                  <a:schemeClr val="tx1">
                    <a:lumMod val="75000"/>
                    <a:lumOff val="25000"/>
                  </a:schemeClr>
                </a:solidFill>
              </a:rPr>
              <a:t>Measured on-time performance (OTP) for all timepoints, routes, and directions to understand how consistently buses adhere to their schedules.</a:t>
            </a:r>
          </a:p>
          <a:p>
            <a:r>
              <a:rPr lang="en-US" b="1">
                <a:solidFill>
                  <a:schemeClr val="tx1">
                    <a:lumMod val="75000"/>
                    <a:lumOff val="25000"/>
                  </a:schemeClr>
                </a:solidFill>
              </a:rPr>
              <a:t>Factors That Influence Reliability</a:t>
            </a:r>
            <a:br>
              <a:rPr lang="en-US" b="1">
                <a:solidFill>
                  <a:schemeClr val="tx1">
                    <a:lumMod val="75000"/>
                    <a:lumOff val="25000"/>
                  </a:schemeClr>
                </a:solidFill>
              </a:rPr>
            </a:br>
            <a:r>
              <a:rPr lang="en-US">
                <a:solidFill>
                  <a:schemeClr val="tx1">
                    <a:lumMod val="75000"/>
                    <a:lumOff val="25000"/>
                  </a:schemeClr>
                </a:solidFill>
              </a:rPr>
              <a:t>Examined route, direction, time of day, operators, layover length, and trip progress to see where and when reliability tends to change.</a:t>
            </a:r>
            <a:endParaRPr lang="en-US">
              <a:solidFill>
                <a:schemeClr val="tx1">
                  <a:lumMod val="75000"/>
                  <a:lumOff val="25000"/>
                </a:schemeClr>
              </a:solidFill>
              <a:ea typeface="Calibri Light"/>
              <a:cs typeface="Calibri Light"/>
            </a:endParaRPr>
          </a:p>
          <a:p>
            <a:r>
              <a:rPr lang="en-US" b="1">
                <a:solidFill>
                  <a:schemeClr val="tx1">
                    <a:lumMod val="75000"/>
                    <a:lumOff val="25000"/>
                  </a:schemeClr>
                </a:solidFill>
              </a:rPr>
              <a:t>Passenger Experience Indicators</a:t>
            </a:r>
            <a:br>
              <a:rPr lang="en-US" b="1"/>
            </a:br>
            <a:r>
              <a:rPr lang="en-US">
                <a:solidFill>
                  <a:schemeClr val="tx1">
                    <a:lumMod val="75000"/>
                    <a:lumOff val="25000"/>
                  </a:schemeClr>
                </a:solidFill>
              </a:rPr>
              <a:t>Analyzed spacing between buses (headways) to identify bunching, gaps, and overall evenness of service that riders experience.</a:t>
            </a:r>
            <a:endParaRPr lang="en-US">
              <a:solidFill>
                <a:schemeClr val="tx1">
                  <a:lumMod val="75000"/>
                  <a:lumOff val="25000"/>
                </a:schemeClr>
              </a:solidFill>
              <a:ea typeface="Calibri Light"/>
              <a:cs typeface="Calibri Light"/>
            </a:endParaRPr>
          </a:p>
          <a:p>
            <a:endParaRPr lang="en-US" b="1">
              <a:solidFill>
                <a:schemeClr val="tx1">
                  <a:lumMod val="75000"/>
                  <a:lumOff val="25000"/>
                </a:schemeClr>
              </a:solidFill>
              <a:ea typeface="Calibri Light"/>
              <a:cs typeface="Calibri Light"/>
            </a:endParaRPr>
          </a:p>
        </p:txBody>
      </p:sp>
      <p:sp>
        <p:nvSpPr>
          <p:cNvPr id="4" name="Slide Number Placeholder 3">
            <a:extLst>
              <a:ext uri="{FF2B5EF4-FFF2-40B4-BE49-F238E27FC236}">
                <a16:creationId xmlns:a16="http://schemas.microsoft.com/office/drawing/2014/main" id="{1E12FF7A-29FD-BAAE-174D-09C715651409}"/>
              </a:ext>
            </a:extLst>
          </p:cNvPr>
          <p:cNvSpPr>
            <a:spLocks noGrp="1"/>
          </p:cNvSpPr>
          <p:nvPr>
            <p:ph type="sldNum" sz="quarter" idx="12"/>
          </p:nvPr>
        </p:nvSpPr>
        <p:spPr/>
        <p:txBody>
          <a:bodyPr/>
          <a:lstStyle/>
          <a:p>
            <a:fld id="{03DC2DEF-D2FE-4B45-ABA4-9F153FD1C98A}" type="slidenum">
              <a:rPr lang="en-US" smtClean="0"/>
              <a:t>3</a:t>
            </a:fld>
            <a:endParaRPr lang="en-US"/>
          </a:p>
        </p:txBody>
      </p:sp>
      <p:pic>
        <p:nvPicPr>
          <p:cNvPr id="10" name="Picture Placeholder 9">
            <a:extLst>
              <a:ext uri="{FF2B5EF4-FFF2-40B4-BE49-F238E27FC236}">
                <a16:creationId xmlns:a16="http://schemas.microsoft.com/office/drawing/2014/main" id="{73967CB5-906F-6C2E-DD08-92C333784E01}"/>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p:pic>
    </p:spTree>
    <p:extLst>
      <p:ext uri="{BB962C8B-B14F-4D97-AF65-F5344CB8AC3E}">
        <p14:creationId xmlns:p14="http://schemas.microsoft.com/office/powerpoint/2010/main" val="214943732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457E9-97E0-9865-1E27-4CF35B5D8F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92BFF3-A410-51CD-2929-0F324367CC30}"/>
              </a:ext>
            </a:extLst>
          </p:cNvPr>
          <p:cNvSpPr>
            <a:spLocks noGrp="1"/>
          </p:cNvSpPr>
          <p:nvPr>
            <p:ph type="title"/>
          </p:nvPr>
        </p:nvSpPr>
        <p:spPr>
          <a:xfrm>
            <a:off x="371476" y="476250"/>
            <a:ext cx="6132877" cy="1675279"/>
          </a:xfrm>
        </p:spPr>
        <p:txBody>
          <a:bodyPr anchor="ctr">
            <a:normAutofit/>
          </a:bodyPr>
          <a:lstStyle/>
          <a:p>
            <a:r>
              <a:rPr lang="en-US">
                <a:solidFill>
                  <a:schemeClr val="tx1">
                    <a:lumMod val="75000"/>
                    <a:lumOff val="25000"/>
                  </a:schemeClr>
                </a:solidFill>
              </a:rPr>
              <a:t>How We Analyzed It</a:t>
            </a:r>
            <a:endParaRPr lang="en-US">
              <a:solidFill>
                <a:schemeClr val="tx1">
                  <a:lumMod val="75000"/>
                  <a:lumOff val="25000"/>
                </a:schemeClr>
              </a:solidFill>
              <a:ea typeface="Calibri"/>
              <a:cs typeface="Calibri"/>
            </a:endParaRPr>
          </a:p>
        </p:txBody>
      </p:sp>
      <p:sp>
        <p:nvSpPr>
          <p:cNvPr id="7" name="Content Placeholder 6">
            <a:extLst>
              <a:ext uri="{FF2B5EF4-FFF2-40B4-BE49-F238E27FC236}">
                <a16:creationId xmlns:a16="http://schemas.microsoft.com/office/drawing/2014/main" id="{C5EC2411-CEC5-F484-15E9-05E3C72D1F80}"/>
              </a:ext>
            </a:extLst>
          </p:cNvPr>
          <p:cNvSpPr>
            <a:spLocks noGrp="1"/>
          </p:cNvSpPr>
          <p:nvPr>
            <p:ph idx="1"/>
          </p:nvPr>
        </p:nvSpPr>
        <p:spPr>
          <a:xfrm>
            <a:off x="6662615" y="847481"/>
            <a:ext cx="5229348" cy="5165847"/>
          </a:xfrm>
        </p:spPr>
        <p:txBody>
          <a:bodyPr vert="horz" lIns="91440" tIns="45720" rIns="91440" bIns="45720" rtlCol="0" anchor="t">
            <a:normAutofit/>
          </a:bodyPr>
          <a:lstStyle/>
          <a:p>
            <a:r>
              <a:rPr lang="en-US" b="1">
                <a:solidFill>
                  <a:schemeClr val="tx1">
                    <a:lumMod val="75000"/>
                    <a:lumOff val="25000"/>
                  </a:schemeClr>
                </a:solidFill>
              </a:rPr>
              <a:t>Data Sources and Scope</a:t>
            </a:r>
            <a:br>
              <a:rPr lang="en-US" b="1">
                <a:solidFill>
                  <a:schemeClr val="tx1">
                    <a:lumMod val="75000"/>
                    <a:lumOff val="25000"/>
                  </a:schemeClr>
                </a:solidFill>
              </a:rPr>
            </a:br>
            <a:r>
              <a:rPr lang="en-US">
                <a:solidFill>
                  <a:schemeClr val="tx1">
                    <a:lumMod val="75000"/>
                    <a:lumOff val="25000"/>
                  </a:schemeClr>
                </a:solidFill>
              </a:rPr>
              <a:t>Used WeGo’s timepoint-level operational data (August–September 2023), enriched with schedule, operator, and headway information for every recorded trip.</a:t>
            </a:r>
          </a:p>
          <a:p>
            <a:r>
              <a:rPr lang="en-US" b="1">
                <a:solidFill>
                  <a:schemeClr val="tx1">
                    <a:lumMod val="75000"/>
                    <a:lumOff val="25000"/>
                  </a:schemeClr>
                </a:solidFill>
              </a:rPr>
              <a:t>Policy-Aligned On-Time Rules</a:t>
            </a:r>
            <a:br>
              <a:rPr lang="en-US" b="1">
                <a:solidFill>
                  <a:schemeClr val="tx1">
                    <a:lumMod val="75000"/>
                    <a:lumOff val="25000"/>
                  </a:schemeClr>
                </a:solidFill>
              </a:rPr>
            </a:br>
            <a:r>
              <a:rPr lang="en-US">
                <a:solidFill>
                  <a:schemeClr val="tx1">
                    <a:lumMod val="75000"/>
                    <a:lumOff val="25000"/>
                  </a:schemeClr>
                </a:solidFill>
              </a:rPr>
              <a:t>Applied WeGo’s service standards for early, late, and on-time definitions — including waiver logic — to create a reliable performance subset.</a:t>
            </a:r>
            <a:endParaRPr lang="en-US">
              <a:solidFill>
                <a:schemeClr val="tx1">
                  <a:lumMod val="75000"/>
                  <a:lumOff val="25000"/>
                </a:schemeClr>
              </a:solidFill>
              <a:ea typeface="Calibri Light"/>
              <a:cs typeface="Calibri Light"/>
            </a:endParaRPr>
          </a:p>
          <a:p>
            <a:r>
              <a:rPr lang="en-US" b="1">
                <a:solidFill>
                  <a:schemeClr val="tx1">
                    <a:lumMod val="75000"/>
                    <a:lumOff val="25000"/>
                  </a:schemeClr>
                </a:solidFill>
              </a:rPr>
              <a:t>Analytical Approach</a:t>
            </a:r>
            <a:br>
              <a:rPr lang="en-US" b="1">
                <a:solidFill>
                  <a:schemeClr val="tx1">
                    <a:lumMod val="75000"/>
                    <a:lumOff val="25000"/>
                  </a:schemeClr>
                </a:solidFill>
              </a:rPr>
            </a:br>
            <a:r>
              <a:rPr lang="en-US">
                <a:solidFill>
                  <a:schemeClr val="tx1">
                    <a:lumMod val="75000"/>
                    <a:lumOff val="25000"/>
                  </a:schemeClr>
                </a:solidFill>
              </a:rPr>
              <a:t>Built reproducible datasets and visualizations in Python and Jupyter Notebook to examine patterns by route, time, operator, and geography, ensuring that findings are transparent and data-driven.</a:t>
            </a:r>
            <a:endParaRPr lang="en-US">
              <a:solidFill>
                <a:schemeClr val="tx1">
                  <a:lumMod val="75000"/>
                  <a:lumOff val="25000"/>
                </a:schemeClr>
              </a:solidFill>
              <a:ea typeface="Calibri Light"/>
              <a:cs typeface="Calibri Light"/>
            </a:endParaRPr>
          </a:p>
          <a:p>
            <a:endParaRPr lang="en-US" b="1">
              <a:solidFill>
                <a:schemeClr val="tx1">
                  <a:lumMod val="75000"/>
                  <a:lumOff val="25000"/>
                </a:schemeClr>
              </a:solidFill>
              <a:ea typeface="Calibri Light"/>
              <a:cs typeface="Calibri Light"/>
            </a:endParaRPr>
          </a:p>
        </p:txBody>
      </p:sp>
      <p:sp>
        <p:nvSpPr>
          <p:cNvPr id="4" name="Slide Number Placeholder 3">
            <a:extLst>
              <a:ext uri="{FF2B5EF4-FFF2-40B4-BE49-F238E27FC236}">
                <a16:creationId xmlns:a16="http://schemas.microsoft.com/office/drawing/2014/main" id="{3C79C1AF-FEDB-5AE2-7174-28A451B28452}"/>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pic>
        <p:nvPicPr>
          <p:cNvPr id="10" name="Picture Placeholder 9">
            <a:extLst>
              <a:ext uri="{FF2B5EF4-FFF2-40B4-BE49-F238E27FC236}">
                <a16:creationId xmlns:a16="http://schemas.microsoft.com/office/drawing/2014/main" id="{5B108F07-CEAC-E9F7-61A7-1F54196F9945}"/>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t="18255" r="50256" b="21809"/>
          <a:stretch>
            <a:fillRect/>
          </a:stretch>
        </p:blipFill>
        <p:spPr>
          <a:xfrm>
            <a:off x="371476" y="2149556"/>
            <a:ext cx="5730647" cy="3625029"/>
          </a:xfrm>
          <a:noFill/>
        </p:spPr>
      </p:pic>
    </p:spTree>
    <p:extLst>
      <p:ext uri="{BB962C8B-B14F-4D97-AF65-F5344CB8AC3E}">
        <p14:creationId xmlns:p14="http://schemas.microsoft.com/office/powerpoint/2010/main" val="117356312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4BA70-3887-122D-4B65-5EF17D37B00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EA765F6-1694-BBBF-9383-77CA8463F1D4}"/>
              </a:ext>
            </a:extLst>
          </p:cNvPr>
          <p:cNvSpPr>
            <a:spLocks noGrp="1"/>
          </p:cNvSpPr>
          <p:nvPr>
            <p:ph type="title"/>
          </p:nvPr>
        </p:nvSpPr>
        <p:spPr>
          <a:xfrm>
            <a:off x="371475" y="1263878"/>
            <a:ext cx="3111954" cy="1945487"/>
          </a:xfrm>
        </p:spPr>
        <p:txBody>
          <a:bodyPr anchor="ctr">
            <a:normAutofit/>
          </a:bodyPr>
          <a:lstStyle/>
          <a:p>
            <a:r>
              <a:rPr lang="en-US" sz="5400">
                <a:solidFill>
                  <a:schemeClr val="tx1">
                    <a:lumMod val="75000"/>
                    <a:lumOff val="25000"/>
                  </a:schemeClr>
                </a:solidFill>
              </a:rPr>
              <a:t>Why This Matters</a:t>
            </a:r>
            <a:endParaRPr lang="en-US">
              <a:solidFill>
                <a:schemeClr val="tx1">
                  <a:lumMod val="75000"/>
                  <a:lumOff val="25000"/>
                </a:schemeClr>
              </a:solidFill>
            </a:endParaRPr>
          </a:p>
        </p:txBody>
      </p:sp>
      <p:sp>
        <p:nvSpPr>
          <p:cNvPr id="7" name="Content Placeholder 6">
            <a:extLst>
              <a:ext uri="{FF2B5EF4-FFF2-40B4-BE49-F238E27FC236}">
                <a16:creationId xmlns:a16="http://schemas.microsoft.com/office/drawing/2014/main" id="{2C27DE27-06CD-A1B9-E6BD-26B154A278C5}"/>
              </a:ext>
            </a:extLst>
          </p:cNvPr>
          <p:cNvSpPr>
            <a:spLocks noGrp="1"/>
          </p:cNvSpPr>
          <p:nvPr>
            <p:ph idx="1"/>
          </p:nvPr>
        </p:nvSpPr>
        <p:spPr>
          <a:xfrm>
            <a:off x="7489370" y="1715448"/>
            <a:ext cx="4402592" cy="4364952"/>
          </a:xfrm>
        </p:spPr>
        <p:txBody>
          <a:bodyPr anchor="ctr">
            <a:normAutofit fontScale="92500" lnSpcReduction="10000"/>
          </a:bodyPr>
          <a:lstStyle/>
          <a:p>
            <a:r>
              <a:rPr lang="en-US" b="1">
                <a:solidFill>
                  <a:schemeClr val="tx1">
                    <a:lumMod val="75000"/>
                    <a:lumOff val="25000"/>
                  </a:schemeClr>
                </a:solidFill>
              </a:rPr>
              <a:t>Reliability Is the Rider’s Experience</a:t>
            </a:r>
            <a:br>
              <a:rPr lang="en-US" b="1">
                <a:solidFill>
                  <a:schemeClr val="tx1">
                    <a:lumMod val="75000"/>
                    <a:lumOff val="25000"/>
                  </a:schemeClr>
                </a:solidFill>
              </a:rPr>
            </a:br>
            <a:r>
              <a:rPr lang="en-US">
                <a:solidFill>
                  <a:schemeClr val="tx1">
                    <a:lumMod val="75000"/>
                    <a:lumOff val="25000"/>
                  </a:schemeClr>
                </a:solidFill>
              </a:rPr>
              <a:t>When buses run late, early, or unevenly spaced, riders experience uncertainty — OTP and headway metrics directly reflect customer satisfaction.</a:t>
            </a:r>
            <a:endParaRPr lang="en-US">
              <a:solidFill>
                <a:schemeClr val="tx1">
                  <a:lumMod val="75000"/>
                  <a:lumOff val="25000"/>
                </a:schemeClr>
              </a:solidFill>
              <a:ea typeface="Calibri Light"/>
              <a:cs typeface="Calibri Light"/>
            </a:endParaRPr>
          </a:p>
          <a:p>
            <a:r>
              <a:rPr lang="en-US" b="1">
                <a:solidFill>
                  <a:schemeClr val="tx1">
                    <a:lumMod val="75000"/>
                    <a:lumOff val="25000"/>
                  </a:schemeClr>
                </a:solidFill>
              </a:rPr>
              <a:t>Data Brings Focus to Performance Discussions</a:t>
            </a:r>
            <a:br>
              <a:rPr lang="en-US" b="1">
                <a:solidFill>
                  <a:schemeClr val="tx1">
                    <a:lumMod val="75000"/>
                    <a:lumOff val="25000"/>
                  </a:schemeClr>
                </a:solidFill>
              </a:rPr>
            </a:br>
            <a:r>
              <a:rPr lang="en-US">
                <a:solidFill>
                  <a:schemeClr val="tx1">
                    <a:lumMod val="75000"/>
                    <a:lumOff val="25000"/>
                  </a:schemeClr>
                </a:solidFill>
              </a:rPr>
              <a:t>Quantifying where and when reliability varies gives WeGo leadership a shared, factual baseline for evaluating service quality and trends.</a:t>
            </a:r>
            <a:endParaRPr lang="en-US">
              <a:solidFill>
                <a:schemeClr val="tx1">
                  <a:lumMod val="75000"/>
                  <a:lumOff val="25000"/>
                </a:schemeClr>
              </a:solidFill>
              <a:ea typeface="Calibri Light"/>
              <a:cs typeface="Calibri Light"/>
            </a:endParaRPr>
          </a:p>
          <a:p>
            <a:r>
              <a:rPr lang="en-US" b="1">
                <a:solidFill>
                  <a:schemeClr val="tx1">
                    <a:lumMod val="75000"/>
                    <a:lumOff val="25000"/>
                  </a:schemeClr>
                </a:solidFill>
              </a:rPr>
              <a:t>Supports Continuous Improvement</a:t>
            </a:r>
            <a:br>
              <a:rPr lang="en-US" b="1">
                <a:solidFill>
                  <a:schemeClr val="tx1">
                    <a:lumMod val="75000"/>
                    <a:lumOff val="25000"/>
                  </a:schemeClr>
                </a:solidFill>
              </a:rPr>
            </a:br>
            <a:r>
              <a:rPr lang="en-US">
                <a:solidFill>
                  <a:schemeClr val="tx1">
                    <a:lumMod val="75000"/>
                    <a:lumOff val="25000"/>
                  </a:schemeClr>
                </a:solidFill>
              </a:rPr>
              <a:t>Enables WeGo to track progress, compare corridors, and assess strategies for maintaining consistent, dependable service over time.</a:t>
            </a:r>
            <a:endParaRPr lang="en-US">
              <a:solidFill>
                <a:schemeClr val="tx1">
                  <a:lumMod val="75000"/>
                  <a:lumOff val="25000"/>
                </a:schemeClr>
              </a:solidFill>
              <a:ea typeface="Calibri Light"/>
              <a:cs typeface="Calibri Light"/>
            </a:endParaRPr>
          </a:p>
          <a:p>
            <a:endParaRPr lang="en-US" b="1">
              <a:solidFill>
                <a:schemeClr val="tx1">
                  <a:lumMod val="75000"/>
                  <a:lumOff val="25000"/>
                </a:schemeClr>
              </a:solidFill>
              <a:ea typeface="Calibri Light"/>
              <a:cs typeface="Calibri Light"/>
            </a:endParaRPr>
          </a:p>
        </p:txBody>
      </p:sp>
      <p:sp>
        <p:nvSpPr>
          <p:cNvPr id="4" name="Slide Number Placeholder 3">
            <a:extLst>
              <a:ext uri="{FF2B5EF4-FFF2-40B4-BE49-F238E27FC236}">
                <a16:creationId xmlns:a16="http://schemas.microsoft.com/office/drawing/2014/main" id="{8D09BCBA-E47A-92AC-171A-3D79ADCC4790}"/>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5</a:t>
            </a:fld>
            <a:endParaRPr lang="en-US" sz="800"/>
          </a:p>
        </p:txBody>
      </p:sp>
      <p:pic>
        <p:nvPicPr>
          <p:cNvPr id="10" name="Picture Placeholder 9">
            <a:extLst>
              <a:ext uri="{FF2B5EF4-FFF2-40B4-BE49-F238E27FC236}">
                <a16:creationId xmlns:a16="http://schemas.microsoft.com/office/drawing/2014/main" id="{C7EB30EA-6DC7-207C-BFA2-4A6483497FEF}"/>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l="31600" r="33082" b="-1"/>
          <a:stretch>
            <a:fillRect/>
          </a:stretch>
        </p:blipFill>
        <p:spPr>
          <a:xfrm>
            <a:off x="3672114" y="10"/>
            <a:ext cx="3628571" cy="6857990"/>
          </a:xfrm>
          <a:noFill/>
        </p:spPr>
      </p:pic>
    </p:spTree>
    <p:extLst>
      <p:ext uri="{BB962C8B-B14F-4D97-AF65-F5344CB8AC3E}">
        <p14:creationId xmlns:p14="http://schemas.microsoft.com/office/powerpoint/2010/main" val="172248545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0"/>
          </p:nvPr>
        </p:nvPicPr>
        <p:blipFill>
          <a:blip r:embed="rId3"/>
          <a:srcRect l="25447" r="25447"/>
          <a:stretch/>
        </p:blipFill>
        <p:spPr>
          <a:xfrm>
            <a:off x="7028597" y="472281"/>
            <a:ext cx="5162430" cy="5913439"/>
          </a:xfrm>
          <a:noFill/>
        </p:spPr>
      </p:pic>
      <p:sp>
        <p:nvSpPr>
          <p:cNvPr id="4" name="Rectangle 3">
            <a:extLst>
              <a:ext uri="{FF2B5EF4-FFF2-40B4-BE49-F238E27FC236}">
                <a16:creationId xmlns:a16="http://schemas.microsoft.com/office/drawing/2014/main" id="{7FCC2A4F-1EB7-800F-7BFC-4DD7FA0CA524}"/>
              </a:ext>
            </a:extLst>
          </p:cNvPr>
          <p:cNvSpPr/>
          <p:nvPr/>
        </p:nvSpPr>
        <p:spPr>
          <a:xfrm>
            <a:off x="994110" y="273295"/>
            <a:ext cx="10196945" cy="87283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F3494C0-ABDD-4C4D-8C46-49B8F20CC7E9}"/>
              </a:ext>
            </a:extLst>
          </p:cNvPr>
          <p:cNvSpPr>
            <a:spLocks noGrp="1"/>
          </p:cNvSpPr>
          <p:nvPr>
            <p:ph type="ctrTitle"/>
          </p:nvPr>
        </p:nvSpPr>
        <p:spPr>
          <a:xfrm>
            <a:off x="551839" y="357049"/>
            <a:ext cx="11088123" cy="795915"/>
          </a:xfrm>
        </p:spPr>
        <p:txBody>
          <a:bodyPr anchor="b">
            <a:noAutofit/>
          </a:bodyPr>
          <a:lstStyle/>
          <a:p>
            <a:pPr algn="ctr"/>
            <a:r>
              <a:rPr lang="en-US">
                <a:solidFill>
                  <a:schemeClr val="tx1">
                    <a:lumMod val="75000"/>
                    <a:lumOff val="25000"/>
                  </a:schemeClr>
                </a:solidFill>
              </a:rPr>
              <a:t>How On Time Are WeGo Buses?</a:t>
            </a:r>
          </a:p>
        </p:txBody>
      </p:sp>
      <p:sp>
        <p:nvSpPr>
          <p:cNvPr id="3" name="Slide Number Placeholder 2" hidden="1">
            <a:extLst>
              <a:ext uri="{FF2B5EF4-FFF2-40B4-BE49-F238E27FC236}">
                <a16:creationId xmlns:a16="http://schemas.microsoft.com/office/drawing/2014/main" id="{C9D622C3-EE4F-4FB9-94FB-550563528286}"/>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6</a:t>
            </a:fld>
            <a:endParaRPr lang="en-US"/>
          </a:p>
        </p:txBody>
      </p:sp>
      <p:pic>
        <p:nvPicPr>
          <p:cNvPr id="10" name="Graphic 9">
            <a:extLst>
              <a:ext uri="{FF2B5EF4-FFF2-40B4-BE49-F238E27FC236}">
                <a16:creationId xmlns:a16="http://schemas.microsoft.com/office/drawing/2014/main" id="{D0656732-4E55-7EC8-D0D4-2C44EA0A9848}"/>
              </a:ext>
            </a:extLst>
          </p:cNvPr>
          <p:cNvPicPr>
            <a:picLocks noChangeAspect="1"/>
          </p:cNvPicPr>
          <p:nvPr/>
        </p:nvPicPr>
        <p:blipFill>
          <a:blip r:embed="rId4"/>
          <a:srcRect/>
          <a:stretch/>
        </p:blipFill>
        <p:spPr>
          <a:xfrm>
            <a:off x="786239" y="1246911"/>
            <a:ext cx="7550937" cy="3857103"/>
          </a:xfrm>
          <a:prstGeom prst="rect">
            <a:avLst/>
          </a:prstGeom>
        </p:spPr>
      </p:pic>
      <p:sp>
        <p:nvSpPr>
          <p:cNvPr id="11" name="TextBox 10">
            <a:extLst>
              <a:ext uri="{FF2B5EF4-FFF2-40B4-BE49-F238E27FC236}">
                <a16:creationId xmlns:a16="http://schemas.microsoft.com/office/drawing/2014/main" id="{2AE92B92-7C1D-AB96-9EC6-F4AFD6182E5A}"/>
              </a:ext>
            </a:extLst>
          </p:cNvPr>
          <p:cNvSpPr txBox="1"/>
          <p:nvPr/>
        </p:nvSpPr>
        <p:spPr>
          <a:xfrm>
            <a:off x="786239" y="5104014"/>
            <a:ext cx="5609737" cy="1631216"/>
          </a:xfrm>
          <a:prstGeom prst="rect">
            <a:avLst/>
          </a:prstGeom>
          <a:noFill/>
        </p:spPr>
        <p:txBody>
          <a:bodyPr wrap="square" rtlCol="0">
            <a:spAutoFit/>
          </a:bodyPr>
          <a:lstStyle/>
          <a:p>
            <a:pPr marL="285750" indent="-285750">
              <a:buFont typeface="Arial" panose="020B0604020202020204" pitchFamily="34" charset="0"/>
              <a:buChar char="•"/>
            </a:pPr>
            <a:r>
              <a:rPr lang="en-US" sz="2000" b="1">
                <a:solidFill>
                  <a:schemeClr val="tx1">
                    <a:lumMod val="75000"/>
                    <a:lumOff val="25000"/>
                  </a:schemeClr>
                </a:solidFill>
              </a:rPr>
              <a:t>About 80% on-time, 17% late, 3% early</a:t>
            </a:r>
          </a:p>
          <a:p>
            <a:pPr marL="285750" indent="-285750">
              <a:buFont typeface="Arial" panose="020B0604020202020204" pitchFamily="34" charset="0"/>
              <a:buChar char="•"/>
            </a:pPr>
            <a:r>
              <a:rPr lang="en-US" sz="2000" b="1">
                <a:solidFill>
                  <a:schemeClr val="tx1">
                    <a:lumMod val="75000"/>
                    <a:lumOff val="25000"/>
                  </a:schemeClr>
                </a:solidFill>
              </a:rPr>
              <a:t>The median adherence is about -2 minutes, indicating a modest tendency to run late</a:t>
            </a:r>
          </a:p>
          <a:p>
            <a:pPr marL="285750" indent="-285750">
              <a:buFont typeface="Arial" panose="020B0604020202020204" pitchFamily="34" charset="0"/>
              <a:buChar char="•"/>
            </a:pPr>
            <a:r>
              <a:rPr lang="en-US" sz="2000" b="1">
                <a:solidFill>
                  <a:schemeClr val="tx1">
                    <a:lumMod val="75000"/>
                    <a:lumOff val="25000"/>
                  </a:schemeClr>
                </a:solidFill>
              </a:rPr>
              <a:t>Most data clusters slightly below zero, meaning a small average delay</a:t>
            </a:r>
          </a:p>
        </p:txBody>
      </p:sp>
    </p:spTree>
    <p:extLst>
      <p:ext uri="{BB962C8B-B14F-4D97-AF65-F5344CB8AC3E}">
        <p14:creationId xmlns:p14="http://schemas.microsoft.com/office/powerpoint/2010/main" val="346288427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BB4BF-5536-296C-3FF1-FB9ACE80E921}"/>
            </a:ext>
          </a:extLst>
        </p:cNvPr>
        <p:cNvGrpSpPr/>
        <p:nvPr/>
      </p:nvGrpSpPr>
      <p:grpSpPr>
        <a:xfrm>
          <a:off x="0" y="0"/>
          <a:ext cx="0" cy="0"/>
          <a:chOff x="0" y="0"/>
          <a:chExt cx="0" cy="0"/>
        </a:xfrm>
      </p:grpSpPr>
      <p:sp>
        <p:nvSpPr>
          <p:cNvPr id="5" name="Text Placeholder 10">
            <a:extLst>
              <a:ext uri="{FF2B5EF4-FFF2-40B4-BE49-F238E27FC236}">
                <a16:creationId xmlns:a16="http://schemas.microsoft.com/office/drawing/2014/main" id="{DB23C09C-5B86-DBF7-3239-16B56C72CC44}"/>
              </a:ext>
            </a:extLst>
          </p:cNvPr>
          <p:cNvSpPr txBox="1">
            <a:spLocks/>
          </p:cNvSpPr>
          <p:nvPr/>
        </p:nvSpPr>
        <p:spPr>
          <a:xfrm>
            <a:off x="371475" y="260351"/>
            <a:ext cx="11520487" cy="758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spcAft>
                <a:spcPts val="600"/>
              </a:spcAft>
            </a:pPr>
            <a:r>
              <a:rPr lang="en-US" sz="5400" b="1" kern="1200">
                <a:solidFill>
                  <a:schemeClr val="tx1">
                    <a:lumMod val="75000"/>
                    <a:lumOff val="25000"/>
                  </a:schemeClr>
                </a:solidFill>
                <a:latin typeface="+mj-lt"/>
                <a:ea typeface="+mj-ea"/>
                <a:cs typeface="+mj-cs"/>
              </a:rPr>
              <a:t>Where and Which Way Matters</a:t>
            </a:r>
          </a:p>
        </p:txBody>
      </p:sp>
      <p:sp>
        <p:nvSpPr>
          <p:cNvPr id="20" name="Slide Number Placeholder 3">
            <a:extLst>
              <a:ext uri="{FF2B5EF4-FFF2-40B4-BE49-F238E27FC236}">
                <a16:creationId xmlns:a16="http://schemas.microsoft.com/office/drawing/2014/main" id="{A79E95C4-5E8F-C6E2-C15C-8223F2C7842E}"/>
              </a:ext>
            </a:extLst>
          </p:cNvPr>
          <p:cNvSpPr>
            <a:spLocks noGrp="1"/>
          </p:cNvSpPr>
          <p:nvPr>
            <p:ph type="sldNum" sz="quarter" idx="12"/>
          </p:nvPr>
        </p:nvSpPr>
        <p:spPr>
          <a:xfrm>
            <a:off x="11518900" y="6581978"/>
            <a:ext cx="373062" cy="206104"/>
          </a:xfrm>
        </p:spPr>
        <p:txBody>
          <a:bodyPr/>
          <a:lstStyle/>
          <a:p>
            <a:pPr>
              <a:spcAft>
                <a:spcPts val="600"/>
              </a:spcAft>
            </a:pPr>
            <a:fld id="{03DC2DEF-D2FE-4B45-ABA4-9F153FD1C98A}" type="slidenum">
              <a:rPr lang="en-US" smtClean="0"/>
              <a:pPr>
                <a:spcAft>
                  <a:spcPts val="600"/>
                </a:spcAft>
              </a:pPr>
              <a:t>7</a:t>
            </a:fld>
            <a:endParaRPr lang="en-US"/>
          </a:p>
        </p:txBody>
      </p:sp>
      <p:pic>
        <p:nvPicPr>
          <p:cNvPr id="13" name="Picture Placeholder 12">
            <a:extLst>
              <a:ext uri="{FF2B5EF4-FFF2-40B4-BE49-F238E27FC236}">
                <a16:creationId xmlns:a16="http://schemas.microsoft.com/office/drawing/2014/main" id="{4A3644DE-2089-DFF5-2FC3-BE0613D39CAD}"/>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1597851" y="1113474"/>
            <a:ext cx="9577706" cy="4453694"/>
          </a:xfrm>
        </p:spPr>
      </p:pic>
      <p:sp>
        <p:nvSpPr>
          <p:cNvPr id="10" name="Text Placeholder 9">
            <a:extLst>
              <a:ext uri="{FF2B5EF4-FFF2-40B4-BE49-F238E27FC236}">
                <a16:creationId xmlns:a16="http://schemas.microsoft.com/office/drawing/2014/main" id="{9B10F985-BBC5-E48B-A37E-74B58B63577F}"/>
              </a:ext>
            </a:extLst>
          </p:cNvPr>
          <p:cNvSpPr>
            <a:spLocks noGrp="1"/>
          </p:cNvSpPr>
          <p:nvPr>
            <p:ph sz="half" idx="1"/>
          </p:nvPr>
        </p:nvSpPr>
        <p:spPr>
          <a:xfrm>
            <a:off x="1597851" y="5661467"/>
            <a:ext cx="4428839" cy="731912"/>
          </a:xfr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r>
              <a:rPr lang="en-US" sz="2000" b="1">
                <a:solidFill>
                  <a:schemeClr val="tx1">
                    <a:lumMod val="75000"/>
                    <a:lumOff val="25000"/>
                  </a:schemeClr>
                </a:solidFill>
              </a:rPr>
              <a:t>OTP ranges from 70% - 89%</a:t>
            </a:r>
          </a:p>
          <a:p>
            <a:r>
              <a:rPr lang="en-US" sz="2000" b="1">
                <a:solidFill>
                  <a:schemeClr val="tx1">
                    <a:lumMod val="75000"/>
                    <a:lumOff val="25000"/>
                  </a:schemeClr>
                </a:solidFill>
              </a:rPr>
              <a:t>Downtown-bound trips trend lower</a:t>
            </a:r>
          </a:p>
        </p:txBody>
      </p:sp>
      <p:sp>
        <p:nvSpPr>
          <p:cNvPr id="3" name="Slide Number Placeholder 2" hidden="1">
            <a:extLst>
              <a:ext uri="{FF2B5EF4-FFF2-40B4-BE49-F238E27FC236}">
                <a16:creationId xmlns:a16="http://schemas.microsoft.com/office/drawing/2014/main" id="{5F4BB3E5-FC5E-8BAC-BC07-82B857606906}"/>
              </a:ext>
            </a:extLst>
          </p:cNvPr>
          <p:cNvSpPr>
            <a:spLocks noGrp="1"/>
          </p:cNvSpPr>
          <p:nvPr>
            <p:ph type="sldNum" sz="quarter" idx="4294967295"/>
          </p:nvPr>
        </p:nvSpPr>
        <p:spPr>
          <a:xfrm>
            <a:off x="11818938" y="6581775"/>
            <a:ext cx="373062" cy="206375"/>
          </a:xfrm>
        </p:spPr>
        <p:txBody>
          <a:bodyPr/>
          <a:lstStyle/>
          <a:p>
            <a:pPr>
              <a:spcAft>
                <a:spcPts val="600"/>
              </a:spcAft>
            </a:pPr>
            <a:fld id="{03DC2DEF-D2FE-4B45-ABA4-9F153FD1C98A}" type="slidenum">
              <a:rPr lang="en-US" smtClean="0"/>
              <a:pPr>
                <a:spcAft>
                  <a:spcPts val="600"/>
                </a:spcAft>
              </a:pPr>
              <a:t>7</a:t>
            </a:fld>
            <a:endParaRPr lang="en-US"/>
          </a:p>
        </p:txBody>
      </p:sp>
      <p:sp>
        <p:nvSpPr>
          <p:cNvPr id="2" name="Rectangle 1">
            <a:extLst>
              <a:ext uri="{FF2B5EF4-FFF2-40B4-BE49-F238E27FC236}">
                <a16:creationId xmlns:a16="http://schemas.microsoft.com/office/drawing/2014/main" id="{7CBFF94A-124D-C700-685A-3F7EC212819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Boxplot or bar chart: average adherence by route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545725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body" sz="quarter" idx="15"/>
          </p:nvPr>
        </p:nvSpPr>
        <p:spPr>
          <a:xfrm>
            <a:off x="1183174" y="5438391"/>
            <a:ext cx="3613152" cy="748637"/>
          </a:xfr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342900" indent="-342900" algn="l">
              <a:buFont typeface="Arial" panose="020B0604020202020204" pitchFamily="34" charset="0"/>
              <a:buChar char="•"/>
            </a:pPr>
            <a:r>
              <a:rPr lang="en-US" sz="2000">
                <a:solidFill>
                  <a:schemeClr val="tx1">
                    <a:lumMod val="75000"/>
                    <a:lumOff val="25000"/>
                  </a:schemeClr>
                </a:solidFill>
                <a:latin typeface="+mn-lt"/>
              </a:rPr>
              <a:t>Peak service – 76% on-time</a:t>
            </a:r>
          </a:p>
          <a:p>
            <a:pPr marL="342900" indent="-342900" algn="l">
              <a:buFont typeface="Arial" panose="020B0604020202020204" pitchFamily="34" charset="0"/>
              <a:buChar char="•"/>
            </a:pPr>
            <a:r>
              <a:rPr lang="en-US" sz="2000">
                <a:solidFill>
                  <a:schemeClr val="tx1">
                    <a:lumMod val="75000"/>
                    <a:lumOff val="25000"/>
                  </a:schemeClr>
                </a:solidFill>
                <a:latin typeface="+mn-lt"/>
              </a:rPr>
              <a:t>Off peak – 82%</a:t>
            </a:r>
          </a:p>
        </p:txBody>
      </p:sp>
      <p:sp>
        <p:nvSpPr>
          <p:cNvPr id="11" name="Text Placeholder 10">
            <a:extLst>
              <a:ext uri="{FF2B5EF4-FFF2-40B4-BE49-F238E27FC236}">
                <a16:creationId xmlns:a16="http://schemas.microsoft.com/office/drawing/2014/main" id="{C6BEE08E-D5C0-42E2-AB73-7CCC07B72E39}"/>
              </a:ext>
            </a:extLst>
          </p:cNvPr>
          <p:cNvSpPr>
            <a:spLocks noGrp="1"/>
          </p:cNvSpPr>
          <p:nvPr>
            <p:ph type="body" sz="quarter" idx="16"/>
          </p:nvPr>
        </p:nvSpPr>
        <p:spPr>
          <a:xfrm>
            <a:off x="6575547" y="925997"/>
            <a:ext cx="3444441" cy="2503003"/>
          </a:xfrm>
        </p:spPr>
        <p:txBody>
          <a:bodyPr anchor="ctr">
            <a:normAutofit/>
          </a:bodyPr>
          <a:lstStyle/>
          <a:p>
            <a:pPr marL="342900" indent="-342900" algn="l">
              <a:buFont typeface="Arial" panose="020B0604020202020204" pitchFamily="34" charset="0"/>
              <a:buChar char="•"/>
            </a:pPr>
            <a:r>
              <a:rPr lang="en-US" sz="2000">
                <a:solidFill>
                  <a:schemeClr val="tx1">
                    <a:lumMod val="75000"/>
                    <a:lumOff val="25000"/>
                  </a:schemeClr>
                </a:solidFill>
                <a:latin typeface="+mn-lt"/>
              </a:rPr>
              <a:t>Fridays show the lowest reliability – 75%</a:t>
            </a:r>
          </a:p>
          <a:p>
            <a:pPr marL="342900" indent="-342900" algn="l">
              <a:buFont typeface="Arial" panose="020B0604020202020204" pitchFamily="34" charset="0"/>
              <a:buChar char="•"/>
            </a:pPr>
            <a:r>
              <a:rPr lang="en-US" sz="2000">
                <a:solidFill>
                  <a:schemeClr val="tx1">
                    <a:lumMod val="75000"/>
                    <a:lumOff val="25000"/>
                  </a:schemeClr>
                </a:solidFill>
                <a:latin typeface="+mn-lt"/>
              </a:rPr>
              <a:t>Sunday has the highest reliability – 85%</a:t>
            </a:r>
          </a:p>
        </p:txBody>
      </p:sp>
      <p:sp>
        <p:nvSpPr>
          <p:cNvPr id="3" name="Slide Number Placeholder 2" hidden="1">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a:lstStyle/>
          <a:p>
            <a:pPr>
              <a:spcAft>
                <a:spcPts val="600"/>
              </a:spcAft>
            </a:pPr>
            <a:fld id="{03DC2DEF-D2FE-4B45-ABA4-9F153FD1C98A}" type="slidenum">
              <a:rPr lang="en-US" smtClean="0"/>
              <a:pPr>
                <a:spcAft>
                  <a:spcPts val="600"/>
                </a:spcAft>
              </a:pPr>
              <a:t>8</a:t>
            </a:fld>
            <a:endParaRPr lang="en-US"/>
          </a:p>
        </p:txBody>
      </p:sp>
      <p:sp>
        <p:nvSpPr>
          <p:cNvPr id="5" name="Text Placeholder 10">
            <a:extLst>
              <a:ext uri="{FF2B5EF4-FFF2-40B4-BE49-F238E27FC236}">
                <a16:creationId xmlns:a16="http://schemas.microsoft.com/office/drawing/2014/main" id="{4BE9642E-5069-74D9-BE92-238DEE7A4F29}"/>
              </a:ext>
            </a:extLst>
          </p:cNvPr>
          <p:cNvSpPr txBox="1">
            <a:spLocks/>
          </p:cNvSpPr>
          <p:nvPr/>
        </p:nvSpPr>
        <p:spPr>
          <a:xfrm>
            <a:off x="2312894" y="64811"/>
            <a:ext cx="10585852" cy="952056"/>
          </a:xfrm>
          <a:prstGeom prst="rect">
            <a:avLst/>
          </a:prstGeom>
        </p:spPr>
        <p:txBody>
          <a:bodyPr anchor="ct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5400">
                <a:solidFill>
                  <a:schemeClr val="tx1">
                    <a:lumMod val="75000"/>
                    <a:lumOff val="25000"/>
                  </a:schemeClr>
                </a:solidFill>
              </a:rPr>
              <a:t>When Are Delays Most Common?</a:t>
            </a:r>
          </a:p>
        </p:txBody>
      </p:sp>
      <p:pic>
        <p:nvPicPr>
          <p:cNvPr id="7" name="Picture 6" descr="A graph with a line&#10;&#10;AI-generated content may be incorrect.">
            <a:extLst>
              <a:ext uri="{FF2B5EF4-FFF2-40B4-BE49-F238E27FC236}">
                <a16:creationId xmlns:a16="http://schemas.microsoft.com/office/drawing/2014/main" id="{7DCD1BDF-9931-7229-A160-C0C92A5DE6F6}"/>
              </a:ext>
            </a:extLst>
          </p:cNvPr>
          <p:cNvPicPr>
            <a:picLocks noChangeAspect="1"/>
          </p:cNvPicPr>
          <p:nvPr/>
        </p:nvPicPr>
        <p:blipFill>
          <a:blip r:embed="rId3"/>
          <a:stretch>
            <a:fillRect/>
          </a:stretch>
        </p:blipFill>
        <p:spPr>
          <a:xfrm>
            <a:off x="4796326" y="3773977"/>
            <a:ext cx="7210425" cy="2905125"/>
          </a:xfrm>
          <a:prstGeom prst="rect">
            <a:avLst/>
          </a:prstGeom>
        </p:spPr>
      </p:pic>
      <p:pic>
        <p:nvPicPr>
          <p:cNvPr id="14" name="Picture 13">
            <a:extLst>
              <a:ext uri="{FF2B5EF4-FFF2-40B4-BE49-F238E27FC236}">
                <a16:creationId xmlns:a16="http://schemas.microsoft.com/office/drawing/2014/main" id="{6AA9AFA6-5E8A-956C-88BF-3A6C20EB96AE}"/>
              </a:ext>
            </a:extLst>
          </p:cNvPr>
          <p:cNvPicPr>
            <a:picLocks noChangeAspect="1"/>
          </p:cNvPicPr>
          <p:nvPr/>
        </p:nvPicPr>
        <p:blipFill>
          <a:blip r:embed="rId4"/>
          <a:stretch>
            <a:fillRect/>
          </a:stretch>
        </p:blipFill>
        <p:spPr>
          <a:xfrm>
            <a:off x="165222" y="911745"/>
            <a:ext cx="6410325" cy="2886075"/>
          </a:xfrm>
          <a:prstGeom prst="rect">
            <a:avLst/>
          </a:prstGeom>
        </p:spPr>
      </p:pic>
    </p:spTree>
    <p:extLst>
      <p:ext uri="{BB962C8B-B14F-4D97-AF65-F5344CB8AC3E}">
        <p14:creationId xmlns:p14="http://schemas.microsoft.com/office/powerpoint/2010/main" val="314967074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5204C4-58B3-DAB5-8464-746257B02492}"/>
            </a:ext>
          </a:extLst>
        </p:cNvPr>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Arc 7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Text Placeholder 10">
            <a:extLst>
              <a:ext uri="{FF2B5EF4-FFF2-40B4-BE49-F238E27FC236}">
                <a16:creationId xmlns:a16="http://schemas.microsoft.com/office/drawing/2014/main" id="{7A6243AA-00AD-8E58-EEFE-C183524CC7B0}"/>
              </a:ext>
            </a:extLst>
          </p:cNvPr>
          <p:cNvSpPr>
            <a:spLocks noGrp="1"/>
          </p:cNvSpPr>
          <p:nvPr>
            <p:ph type="title"/>
          </p:nvPr>
        </p:nvSpPr>
        <p:spPr>
          <a:xfrm>
            <a:off x="1109934" y="443886"/>
            <a:ext cx="9284901" cy="1324815"/>
          </a:xfrm>
        </p:spPr>
        <p:txBody>
          <a:bodyPr vert="horz" lIns="91440" tIns="45720" rIns="91440" bIns="45720" rtlCol="0" anchor="ctr">
            <a:normAutofit/>
          </a:bodyPr>
          <a:lstStyle/>
          <a:p>
            <a:r>
              <a:rPr lang="en-US" sz="4400"/>
              <a:t>Smooth Operator: Does the Driver Make the Difference?</a:t>
            </a:r>
            <a:endParaRPr lang="en-US">
              <a:ea typeface="Calibri"/>
              <a:cs typeface="Calibri"/>
            </a:endParaRPr>
          </a:p>
        </p:txBody>
      </p:sp>
      <p:sp>
        <p:nvSpPr>
          <p:cNvPr id="73" name="Freeform: Shape 7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Placeholder 12">
            <a:extLst>
              <a:ext uri="{FF2B5EF4-FFF2-40B4-BE49-F238E27FC236}">
                <a16:creationId xmlns:a16="http://schemas.microsoft.com/office/drawing/2014/main" id="{38BB237E-6F97-3643-37E5-803BB0E9B9E0}"/>
              </a:ext>
              <a:ext uri="{C183D7F6-B498-43B3-948B-1728B52AA6E4}">
                <adec:decorative xmlns:adec="http://schemas.microsoft.com/office/drawing/2017/decorative" val="1"/>
              </a:ext>
            </a:extLst>
          </p:cNvPr>
          <p:cNvPicPr>
            <a:picLocks noGrp="1" noChangeAspect="1"/>
          </p:cNvPicPr>
          <p:nvPr>
            <p:ph sz="half" idx="1"/>
          </p:nvPr>
        </p:nvPicPr>
        <p:blipFill>
          <a:blip r:embed="rId3"/>
          <a:stretch/>
        </p:blipFill>
        <p:spPr>
          <a:xfrm>
            <a:off x="456011" y="1847658"/>
            <a:ext cx="6109100" cy="329905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 name="Text Placeholder 9">
            <a:extLst>
              <a:ext uri="{FF2B5EF4-FFF2-40B4-BE49-F238E27FC236}">
                <a16:creationId xmlns:a16="http://schemas.microsoft.com/office/drawing/2014/main" id="{6A8244B0-8085-1749-8544-2871D3E7A9F9}"/>
              </a:ext>
            </a:extLst>
          </p:cNvPr>
          <p:cNvSpPr>
            <a:spLocks noGrp="1"/>
          </p:cNvSpPr>
          <p:nvPr>
            <p:ph sz="half" idx="2"/>
          </p:nvPr>
        </p:nvSpPr>
        <p:spPr>
          <a:xfrm>
            <a:off x="6709153" y="1984442"/>
            <a:ext cx="4644647" cy="3159124"/>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r>
              <a:rPr lang="en-US">
                <a:solidFill>
                  <a:schemeClr val="tx1"/>
                </a:solidFill>
                <a:ea typeface="Calibri Light"/>
                <a:cs typeface="Calibri Light"/>
              </a:rPr>
              <a:t>Compared to expected on-time performance percentage.</a:t>
            </a:r>
          </a:p>
          <a:p>
            <a:r>
              <a:rPr lang="en-US">
                <a:solidFill>
                  <a:schemeClr val="tx1"/>
                </a:solidFill>
                <a:ea typeface="Calibri Light"/>
                <a:cs typeface="Calibri Light"/>
              </a:rPr>
              <a:t>Adjusted to account for route, day of the week, and hour of the day. </a:t>
            </a:r>
          </a:p>
          <a:p>
            <a:r>
              <a:rPr lang="en-US">
                <a:solidFill>
                  <a:schemeClr val="tx1"/>
                </a:solidFill>
                <a:ea typeface="Calibri Light"/>
                <a:cs typeface="Calibri Light"/>
              </a:rPr>
              <a:t>Only considering drivers with &gt;200 stops.</a:t>
            </a:r>
          </a:p>
          <a:p>
            <a:r>
              <a:rPr lang="en-US">
                <a:solidFill>
                  <a:schemeClr val="tx1"/>
                </a:solidFill>
                <a:ea typeface="Calibri Light"/>
                <a:cs typeface="Calibri Light"/>
              </a:rPr>
              <a:t>Identifying common practices amongst drivers with an OTP of .10 or higher is recommended. </a:t>
            </a:r>
          </a:p>
          <a:p>
            <a:endParaRPr lang="en-US">
              <a:solidFill>
                <a:schemeClr val="tx1"/>
              </a:solidFill>
              <a:ea typeface="Calibri Light"/>
              <a:cs typeface="Calibri Light"/>
            </a:endParaRPr>
          </a:p>
        </p:txBody>
      </p:sp>
      <p:sp>
        <p:nvSpPr>
          <p:cNvPr id="3" name="Slide Number Placeholder 2">
            <a:extLst>
              <a:ext uri="{FF2B5EF4-FFF2-40B4-BE49-F238E27FC236}">
                <a16:creationId xmlns:a16="http://schemas.microsoft.com/office/drawing/2014/main" id="{84F99D7A-6B1E-231E-BCA2-5358265B03AE}"/>
              </a:ext>
            </a:extLst>
          </p:cNvPr>
          <p:cNvSpPr>
            <a:spLocks noGrp="1"/>
          </p:cNvSpPr>
          <p:nvPr>
            <p:ph type="sldNum" sz="quarter" idx="4294967295"/>
          </p:nvPr>
        </p:nvSpPr>
        <p:spPr>
          <a:xfrm>
            <a:off x="11526664" y="6592213"/>
            <a:ext cx="373062" cy="206375"/>
          </a:xfrm>
        </p:spPr>
        <p:txBody>
          <a:bodyPr/>
          <a:lstStyle/>
          <a:p>
            <a:pPr>
              <a:spcAft>
                <a:spcPts val="600"/>
              </a:spcAft>
            </a:pPr>
            <a:fld id="{03DC2DEF-D2FE-4B45-ABA4-9F153FD1C98A}" type="slidenum">
              <a:rPr lang="en-US" smtClean="0"/>
              <a:pPr>
                <a:spcAft>
                  <a:spcPts val="600"/>
                </a:spcAft>
              </a:pPr>
              <a:t>9</a:t>
            </a:fld>
            <a:endParaRPr lang="en-US"/>
          </a:p>
        </p:txBody>
      </p:sp>
      <p:sp>
        <p:nvSpPr>
          <p:cNvPr id="5" name="Slide Number Placeholder 4">
            <a:extLst>
              <a:ext uri="{FF2B5EF4-FFF2-40B4-BE49-F238E27FC236}">
                <a16:creationId xmlns:a16="http://schemas.microsoft.com/office/drawing/2014/main" id="{8DD7777A-97D9-693D-FFDF-898AF5247C52}"/>
              </a:ext>
            </a:extLst>
          </p:cNvPr>
          <p:cNvSpPr>
            <a:spLocks noGrp="1"/>
          </p:cNvSpPr>
          <p:nvPr>
            <p:ph type="sldNum" sz="quarter" idx="12"/>
          </p:nvPr>
        </p:nvSpPr>
        <p:spPr>
          <a:xfrm>
            <a:off x="9163833" y="6492049"/>
            <a:ext cx="2743200" cy="365125"/>
          </a:xfrm>
        </p:spPr>
        <p:txBody>
          <a:bodyPr vert="horz" lIns="91440" tIns="45720" rIns="91440" bIns="45720" rtlCol="0" anchor="ctr">
            <a:normAutofit/>
          </a:bodyPr>
          <a:lstStyle/>
          <a:p>
            <a:pPr>
              <a:spcAft>
                <a:spcPts val="600"/>
              </a:spcAft>
            </a:pPr>
            <a:fld id="{03DC2DEF-D2FE-4B45-ABA4-9F153FD1C98A}" type="slidenum">
              <a:rPr lang="en-US">
                <a:solidFill>
                  <a:schemeClr val="tx1">
                    <a:lumMod val="75000"/>
                    <a:lumOff val="25000"/>
                  </a:schemeClr>
                </a:solidFill>
              </a:rPr>
              <a:pPr>
                <a:spcAft>
                  <a:spcPts val="600"/>
                </a:spcAft>
              </a:pPr>
              <a:t>9</a:t>
            </a:fld>
            <a:endParaRPr lang="en-US">
              <a:solidFill>
                <a:schemeClr val="tx1">
                  <a:lumMod val="75000"/>
                  <a:lumOff val="25000"/>
                </a:schemeClr>
              </a:solidFill>
            </a:endParaRPr>
          </a:p>
        </p:txBody>
      </p:sp>
    </p:spTree>
    <p:extLst>
      <p:ext uri="{BB962C8B-B14F-4D97-AF65-F5344CB8AC3E}">
        <p14:creationId xmlns:p14="http://schemas.microsoft.com/office/powerpoint/2010/main" val="3329612114"/>
      </p:ext>
    </p:extLst>
  </p:cSld>
  <p:clrMapOvr>
    <a:masterClrMapping/>
  </p:clrMapOvr>
  <p:transition spd="slow">
    <p:wipe/>
  </p:transition>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B01B4BE09D414BBD9575BE5492ECCF" ma:contentTypeVersion="5" ma:contentTypeDescription="Create a new document." ma:contentTypeScope="" ma:versionID="76cfddc159f38180dd21cd5799ac16cd">
  <xsd:schema xmlns:xsd="http://www.w3.org/2001/XMLSchema" xmlns:xs="http://www.w3.org/2001/XMLSchema" xmlns:p="http://schemas.microsoft.com/office/2006/metadata/properties" xmlns:ns3="940272bf-cb0c-4a53-b5ee-ba157ff10960" targetNamespace="http://schemas.microsoft.com/office/2006/metadata/properties" ma:root="true" ma:fieldsID="5dedbbbabe2e4758217fded85f30d086" ns3:_="">
    <xsd:import namespace="940272bf-cb0c-4a53-b5ee-ba157ff1096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0272bf-cb0c-4a53-b5ee-ba157ff1096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40272bf-cb0c-4a53-b5ee-ba157ff10960" xsi:nil="true"/>
  </documentManagement>
</p:properties>
</file>

<file path=customXml/itemProps1.xml><?xml version="1.0" encoding="utf-8"?>
<ds:datastoreItem xmlns:ds="http://schemas.openxmlformats.org/officeDocument/2006/customXml" ds:itemID="{57F804CF-942C-46D8-8402-9092E8030EA8}">
  <ds:schemaRefs>
    <ds:schemaRef ds:uri="http://schemas.microsoft.com/sharepoint/v3/contenttype/forms"/>
  </ds:schemaRefs>
</ds:datastoreItem>
</file>

<file path=customXml/itemProps2.xml><?xml version="1.0" encoding="utf-8"?>
<ds:datastoreItem xmlns:ds="http://schemas.openxmlformats.org/officeDocument/2006/customXml" ds:itemID="{E9AACEB5-D7E1-479E-86E0-DAC95BD29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0272bf-cb0c-4a53-b5ee-ba157ff10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742ECD-2EB9-4082-B921-2646C2B9C379}">
  <ds:schemaRefs>
    <ds:schemaRef ds:uri="http://purl.org/dc/elements/1.1/"/>
    <ds:schemaRef ds:uri="http://purl.org/dc/terms/"/>
    <ds:schemaRef ds:uri="http://purl.org/dc/dcmitype/"/>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940272bf-cb0c-4a53-b5ee-ba157ff10960"/>
  </ds:schemaRefs>
</ds:datastoreItem>
</file>

<file path=docProps/app.xml><?xml version="1.0" encoding="utf-8"?>
<Properties xmlns="http://schemas.openxmlformats.org/officeDocument/2006/extended-properties" xmlns:vt="http://schemas.openxmlformats.org/officeDocument/2006/docPropsVTypes">
  <Template>Classic bold block presentation</Template>
  <TotalTime>1</TotalTime>
  <Words>2889</Words>
  <Application>Microsoft Office PowerPoint</Application>
  <PresentationFormat>Widescreen</PresentationFormat>
  <Paragraphs>247</Paragraphs>
  <Slides>23</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Arial,Sans-Serif</vt:lpstr>
      <vt:lpstr>Calibri</vt:lpstr>
      <vt:lpstr>Calibri Light</vt:lpstr>
      <vt:lpstr>Courier New</vt:lpstr>
      <vt:lpstr>Wingdings</vt:lpstr>
      <vt:lpstr>Office Theme</vt:lpstr>
      <vt:lpstr>Analyzing Bus On-Time Performance in Greater Nashville and Davidson County </vt:lpstr>
      <vt:lpstr>Break It Easy</vt:lpstr>
      <vt:lpstr>What We Analyzed</vt:lpstr>
      <vt:lpstr>How We Analyzed It</vt:lpstr>
      <vt:lpstr>Why This Matters</vt:lpstr>
      <vt:lpstr>How On Time Are WeGo Buses?</vt:lpstr>
      <vt:lpstr>PowerPoint Presentation</vt:lpstr>
      <vt:lpstr>PowerPoint Presentation</vt:lpstr>
      <vt:lpstr>Smooth Operator: Does the Driver Make the Difference?</vt:lpstr>
      <vt:lpstr>Smooth Operator: Does the Driver Make the Difference?</vt:lpstr>
      <vt:lpstr>Gasping at Gapping: Headway and Its Effects</vt:lpstr>
      <vt:lpstr>Gasping at Gapping: Headway and Its Effects</vt:lpstr>
      <vt:lpstr>Is It Bussin? </vt:lpstr>
      <vt:lpstr>Is It Bussin? </vt:lpstr>
      <vt:lpstr>Does Layover Time Impact Downstream Performance?</vt:lpstr>
      <vt:lpstr>Layover Time Impacts Downstream On-time Performance</vt:lpstr>
      <vt:lpstr>Layover Time Impacts Downstream Schedule Adherence</vt:lpstr>
      <vt:lpstr>How Does Performance Change Over the Course of a Trip?</vt:lpstr>
      <vt:lpstr>On-time Performance Suffers Mid-trip, then Recovers</vt:lpstr>
      <vt:lpstr>Adherence to the Schedule also Suffers Mid-trip, then Recovers</vt:lpstr>
      <vt:lpstr>Key Takeaways</vt:lpstr>
      <vt:lpstr>Next Steps: Turning Data into an Ongoing Reliability Framework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Gray</dc:creator>
  <cp:lastModifiedBy>Brandon  Gray</cp:lastModifiedBy>
  <cp:revision>3</cp:revision>
  <dcterms:created xsi:type="dcterms:W3CDTF">2025-10-20T13:45:05Z</dcterms:created>
  <dcterms:modified xsi:type="dcterms:W3CDTF">2025-10-23T13:33:06Z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0x0101004AB01B4BE09D414BBD9575BE5492ECCF</vt:lpwstr>
  </property>
</Properties>
</file>